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408" r:id="rId3"/>
    <p:sldId id="407" r:id="rId4"/>
    <p:sldId id="409" r:id="rId5"/>
    <p:sldId id="433" r:id="rId6"/>
    <p:sldId id="412" r:id="rId7"/>
    <p:sldId id="414" r:id="rId8"/>
    <p:sldId id="415" r:id="rId9"/>
    <p:sldId id="416" r:id="rId10"/>
    <p:sldId id="417" r:id="rId11"/>
    <p:sldId id="410" r:id="rId12"/>
    <p:sldId id="435" r:id="rId13"/>
    <p:sldId id="436" r:id="rId14"/>
    <p:sldId id="418" r:id="rId15"/>
    <p:sldId id="419" r:id="rId16"/>
    <p:sldId id="420" r:id="rId17"/>
    <p:sldId id="422" r:id="rId18"/>
    <p:sldId id="438" r:id="rId19"/>
    <p:sldId id="423" r:id="rId20"/>
    <p:sldId id="437" r:id="rId21"/>
    <p:sldId id="440" r:id="rId22"/>
    <p:sldId id="421" r:id="rId23"/>
    <p:sldId id="434" r:id="rId24"/>
    <p:sldId id="439" r:id="rId25"/>
    <p:sldId id="424" r:id="rId26"/>
    <p:sldId id="441" r:id="rId27"/>
    <p:sldId id="442" r:id="rId28"/>
    <p:sldId id="425" r:id="rId29"/>
    <p:sldId id="443" r:id="rId30"/>
    <p:sldId id="426" r:id="rId31"/>
    <p:sldId id="428" r:id="rId32"/>
    <p:sldId id="430" r:id="rId33"/>
    <p:sldId id="444" r:id="rId34"/>
    <p:sldId id="432" r:id="rId35"/>
    <p:sldId id="429" r:id="rId36"/>
    <p:sldId id="427" r:id="rId37"/>
    <p:sldId id="445" r:id="rId38"/>
    <p:sldId id="446" r:id="rId39"/>
    <p:sldId id="447" r:id="rId40"/>
    <p:sldId id="448" r:id="rId41"/>
    <p:sldId id="450" r:id="rId42"/>
    <p:sldId id="449" r:id="rId43"/>
    <p:sldId id="451" r:id="rId44"/>
    <p:sldId id="452" r:id="rId45"/>
    <p:sldId id="454" r:id="rId46"/>
    <p:sldId id="453" r:id="rId47"/>
    <p:sldId id="455" r:id="rId48"/>
    <p:sldId id="457" r:id="rId49"/>
    <p:sldId id="458" r:id="rId50"/>
    <p:sldId id="459" r:id="rId5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B4EDD-6160-217C-DE9C-2FE02142C3CB}" v="3781" dt="2024-11-19T21:39:40.533"/>
    <p1510:client id="{7F921CA4-D3D5-A619-96B5-FCB6EBA08B5B}" v="5" dt="2024-11-21T20:45:32.962"/>
    <p1510:client id="{900493D2-BF81-2FAA-C11E-98974210D9F6}" v="181" dt="2024-11-19T21:45:00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Behavior</a:t>
            </a:r>
            <a:r>
              <a:rPr lang="pt-PT" b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Analysis</a:t>
            </a:r>
            <a:r>
              <a:rPr lang="pt-PT" b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Technologies</a:t>
            </a:r>
            <a:endParaRPr lang="pt-PT" b="1">
              <a:latin typeface="Cambria"/>
              <a:ea typeface="+mj-lt"/>
              <a:cs typeface="+mj-lt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/>
              <a:t>2024/2025</a:t>
            </a:r>
            <a:endParaRPr lang="pt-PT" sz="2000" b="1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>
                <a:solidFill>
                  <a:srgbClr val="595959"/>
                </a:solidFill>
                <a:latin typeface="Calibri"/>
                <a:cs typeface="Calibri"/>
              </a:rPr>
              <a:t> 19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>
                <a:latin typeface="Calibri"/>
                <a:ea typeface="Calibri"/>
                <a:cs typeface="Calibri"/>
              </a:rPr>
              <a:t> to </a:t>
            </a:r>
            <a:r>
              <a:rPr lang="pt-PT" sz="3600" b="1" err="1">
                <a:latin typeface="Calibri"/>
                <a:ea typeface="Calibri"/>
                <a:cs typeface="Calibri"/>
              </a:rPr>
              <a:t>Recommender</a:t>
            </a:r>
            <a:r>
              <a:rPr lang="pt-PT" sz="3600" b="1">
                <a:latin typeface="Calibri"/>
                <a:ea typeface="Calibri"/>
                <a:cs typeface="Calibri"/>
              </a:rPr>
              <a:t> </a:t>
            </a:r>
            <a:r>
              <a:rPr lang="pt-PT" sz="3600" b="1" err="1">
                <a:latin typeface="Calibri"/>
                <a:ea typeface="Calibri"/>
                <a:cs typeface="Calibri"/>
              </a:rPr>
              <a:t>Systems</a:t>
            </a:r>
            <a:endParaRPr lang="pt-PT" sz="36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Top K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take </a:t>
            </a:r>
            <a:r>
              <a:rPr lang="pt-PT" sz="3000" err="1">
                <a:ea typeface="+mn-lt"/>
                <a:cs typeface="+mn-lt"/>
              </a:rPr>
              <a:t>into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account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only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few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suggestions</a:t>
            </a:r>
            <a:r>
              <a:rPr lang="pt-PT" sz="3000">
                <a:ea typeface="+mn-lt"/>
                <a:cs typeface="+mn-lt"/>
              </a:rPr>
              <a:t>. 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There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need</a:t>
            </a:r>
            <a:r>
              <a:rPr lang="pt-PT" sz="3000">
                <a:ea typeface="+mn-lt"/>
                <a:cs typeface="+mn-lt"/>
              </a:rPr>
              <a:t> to do </a:t>
            </a:r>
            <a:r>
              <a:rPr lang="pt-PT" sz="3000" err="1">
                <a:ea typeface="+mn-lt"/>
                <a:cs typeface="+mn-lt"/>
              </a:rPr>
              <a:t>better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top </a:t>
            </a:r>
            <a:r>
              <a:rPr lang="pt-PT" sz="3000" err="1">
                <a:ea typeface="+mn-lt"/>
                <a:cs typeface="+mn-lt"/>
              </a:rPr>
              <a:t>scoring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recommended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colagem, captura de ecrã, pessoa&#10;&#10;Descrição gerada automaticamente">
            <a:extLst>
              <a:ext uri="{FF2B5EF4-FFF2-40B4-BE49-F238E27FC236}">
                <a16:creationId xmlns:a16="http://schemas.microsoft.com/office/drawing/2014/main" id="{51596D24-F705-8313-9D13-66B7A2AA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35" y="3031958"/>
            <a:ext cx="8277225" cy="3581400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3368A380-EE8E-672D-6321-2BB75ACECB6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069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pic>
        <p:nvPicPr>
          <p:cNvPr id="6" name="Imagem 5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E54B2028-A7A2-A512-64C2-1E273E30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8" y="1091113"/>
            <a:ext cx="11058023" cy="5467852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694FA657-045C-3C8A-62CA-444CA27A782F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94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Setup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You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>
                <a:ea typeface="+mn-lt"/>
                <a:cs typeface="+mn-lt"/>
              </a:rPr>
              <a:t> n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 m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in </a:t>
            </a:r>
            <a:r>
              <a:rPr lang="pt-PT" sz="3000" err="1">
                <a:ea typeface="+mn-lt"/>
                <a:cs typeface="+mn-lt"/>
              </a:rPr>
              <a:t>your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system</a:t>
            </a:r>
            <a:endParaRPr lang="pt-PT" sz="3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Typically</a:t>
            </a:r>
            <a:r>
              <a:rPr lang="pt-PT" sz="2600">
                <a:ea typeface="+mn-lt"/>
                <a:cs typeface="+mn-lt"/>
              </a:rPr>
              <a:t>, n &gt;&gt; m. E.g., Youtube: 2.6B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, 800M </a:t>
            </a:r>
            <a:r>
              <a:rPr lang="pt-PT" sz="2600" err="1">
                <a:ea typeface="+mn-lt"/>
                <a:cs typeface="+mn-lt"/>
              </a:rPr>
              <a:t>videos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Based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content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way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measuring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preference</a:t>
            </a:r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data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put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together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into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b="1" err="1">
                <a:ea typeface="+mn-lt"/>
                <a:cs typeface="+mn-lt"/>
              </a:rPr>
              <a:t>user</a:t>
            </a:r>
            <a:r>
              <a:rPr lang="pt-PT" sz="3000" b="1">
                <a:ea typeface="+mn-lt"/>
                <a:cs typeface="+mn-lt"/>
              </a:rPr>
              <a:t>-item </a:t>
            </a:r>
            <a:r>
              <a:rPr lang="pt-PT" sz="3000" b="1" err="1">
                <a:ea typeface="+mn-lt"/>
                <a:cs typeface="+mn-lt"/>
              </a:rPr>
              <a:t>interaction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matrix</a:t>
            </a:r>
            <a:r>
              <a:rPr lang="pt-PT" sz="3000" b="1">
                <a:ea typeface="+mn-lt"/>
                <a:cs typeface="+mn-lt"/>
              </a:rPr>
              <a:t>.</a:t>
            </a:r>
          </a:p>
          <a:p>
            <a:endParaRPr lang="pt-PT" sz="3000" b="1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Task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Given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u</a:t>
            </a:r>
            <a:r>
              <a:rPr lang="pt-PT" sz="3000" baseline="-25000">
                <a:ea typeface="+mn-lt"/>
                <a:cs typeface="+mn-lt"/>
              </a:rPr>
              <a:t>i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item </a:t>
            </a:r>
            <a:r>
              <a:rPr lang="pt-PT" sz="3000" err="1">
                <a:ea typeface="+mn-lt"/>
                <a:cs typeface="+mn-lt"/>
              </a:rPr>
              <a:t>v</a:t>
            </a:r>
            <a:r>
              <a:rPr lang="pt-PT" sz="3000" baseline="-25000" err="1">
                <a:ea typeface="+mn-lt"/>
                <a:cs typeface="+mn-lt"/>
              </a:rPr>
              <a:t>j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predict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more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recommend</a:t>
            </a:r>
            <a:r>
              <a:rPr lang="pt-PT" sz="3000">
                <a:ea typeface="+mn-lt"/>
                <a:cs typeface="+mn-lt"/>
              </a:rPr>
              <a:t>.</a:t>
            </a:r>
            <a:endParaRPr lang="pt-PT"/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FA3E26-82BE-3D2C-1EC8-B523D826F215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845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Setup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data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put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together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into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b="1" err="1">
                <a:ea typeface="+mn-lt"/>
                <a:cs typeface="+mn-lt"/>
              </a:rPr>
              <a:t>user</a:t>
            </a:r>
            <a:r>
              <a:rPr lang="pt-PT" sz="3000" b="1">
                <a:ea typeface="+mn-lt"/>
                <a:cs typeface="+mn-lt"/>
              </a:rPr>
              <a:t>-item </a:t>
            </a:r>
            <a:r>
              <a:rPr lang="pt-PT" sz="3000" b="1" err="1">
                <a:ea typeface="+mn-lt"/>
                <a:cs typeface="+mn-lt"/>
              </a:rPr>
              <a:t>interaction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matrix</a:t>
            </a:r>
            <a:r>
              <a:rPr lang="pt-PT" sz="3000" b="1">
                <a:ea typeface="+mn-lt"/>
                <a:cs typeface="+mn-lt"/>
              </a:rPr>
              <a:t>.</a:t>
            </a:r>
            <a:endParaRPr lang="pt-PT"/>
          </a:p>
          <a:p>
            <a:endParaRPr lang="pt-PT" sz="3000" b="1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Task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Given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u</a:t>
            </a:r>
            <a:r>
              <a:rPr lang="pt-PT" sz="3000" baseline="-25000">
                <a:ea typeface="+mn-lt"/>
                <a:cs typeface="+mn-lt"/>
              </a:rPr>
              <a:t>i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item </a:t>
            </a:r>
            <a:r>
              <a:rPr lang="pt-PT" sz="3000" err="1">
                <a:ea typeface="+mn-lt"/>
                <a:cs typeface="+mn-lt"/>
              </a:rPr>
              <a:t>v</a:t>
            </a:r>
            <a:r>
              <a:rPr lang="pt-PT" sz="3000" baseline="-25000" err="1">
                <a:ea typeface="+mn-lt"/>
                <a:cs typeface="+mn-lt"/>
              </a:rPr>
              <a:t>j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predict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more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recommend</a:t>
            </a:r>
            <a:r>
              <a:rPr lang="pt-PT" sz="3000">
                <a:ea typeface="+mn-lt"/>
                <a:cs typeface="+mn-lt"/>
              </a:rPr>
              <a:t>.</a:t>
            </a:r>
            <a:endParaRPr lang="pt-PT"/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DDEA65-8836-18FC-1C09-EEAFE6B3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87" y="3201653"/>
            <a:ext cx="6475998" cy="3422483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AA0D3747-6DFF-C9A9-727B-FF72AAE3ACD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97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Taxonomy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pic>
        <p:nvPicPr>
          <p:cNvPr id="6" name="Imagem 5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0EB9A975-94BA-2586-2F5F-F4467076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20" y="1398420"/>
            <a:ext cx="7610475" cy="456247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22385962-6DB8-98D9-EEDE-97E09A50561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593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Non-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Personalized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Simplest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approach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b="1" err="1">
                <a:ea typeface="+mn-lt"/>
                <a:cs typeface="+mn-lt"/>
              </a:rPr>
              <a:t>Just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recommend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whatever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is</a:t>
            </a:r>
            <a:r>
              <a:rPr lang="pt-PT" sz="3000" b="1">
                <a:ea typeface="+mn-lt"/>
                <a:cs typeface="+mn-lt"/>
              </a:rPr>
              <a:t> popular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Rank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>
                <a:ea typeface="+mn-lt"/>
                <a:cs typeface="+mn-lt"/>
              </a:rPr>
              <a:t> global </a:t>
            </a:r>
            <a:r>
              <a:rPr lang="pt-PT" sz="2600" b="1" err="1">
                <a:ea typeface="+mn-lt"/>
                <a:cs typeface="+mn-lt"/>
              </a:rPr>
              <a:t>popularity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>
                <a:ea typeface="+mn-lt"/>
                <a:cs typeface="+mn-lt"/>
              </a:rPr>
              <a:t>(i.e. </a:t>
            </a:r>
            <a:r>
              <a:rPr lang="pt-PT" sz="2600" err="1">
                <a:ea typeface="+mn-lt"/>
                <a:cs typeface="+mn-lt"/>
              </a:rPr>
              <a:t>Avengers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Endgame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7B292DF6-D0A9-5F69-DCAB-115A9C28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722646"/>
            <a:ext cx="7753350" cy="3257550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4CDF4C4F-0BC0-937C-8F5F-7CEBE9FD610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99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Non-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Personalized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2985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Pros: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Easy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Implement</a:t>
            </a:r>
          </a:p>
          <a:p>
            <a:r>
              <a:rPr lang="pt-PT" sz="3000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No </a:t>
            </a:r>
            <a:r>
              <a:rPr lang="pt-PT" sz="2600" err="1">
                <a:ea typeface="+mn-lt"/>
                <a:cs typeface="+mn-lt"/>
              </a:rPr>
              <a:t>personalization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Feedback </a:t>
            </a:r>
            <a:r>
              <a:rPr lang="pt-PT" sz="2600" err="1">
                <a:ea typeface="+mn-lt"/>
                <a:cs typeface="+mn-lt"/>
              </a:rPr>
              <a:t>Loops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Top-K </a:t>
            </a:r>
            <a:r>
              <a:rPr lang="pt-PT" sz="2600" err="1">
                <a:ea typeface="+mn-lt"/>
                <a:cs typeface="+mn-lt"/>
              </a:rPr>
              <a:t>recommendations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might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redundant</a:t>
            </a:r>
            <a:endParaRPr lang="pt-PT" sz="26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e.g., </a:t>
            </a:r>
            <a:r>
              <a:rPr lang="pt-PT" sz="2200" err="1">
                <a:ea typeface="+mn-lt"/>
                <a:cs typeface="+mn-lt"/>
              </a:rPr>
              <a:t>when</a:t>
            </a:r>
            <a:r>
              <a:rPr lang="pt-PT" sz="2200">
                <a:ea typeface="+mn-lt"/>
                <a:cs typeface="+mn-lt"/>
              </a:rPr>
              <a:t> a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Harry </a:t>
            </a:r>
            <a:r>
              <a:rPr lang="pt-PT" sz="2200" err="1">
                <a:ea typeface="+mn-lt"/>
                <a:cs typeface="+mn-lt"/>
              </a:rPr>
              <a:t>Potter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released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others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may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also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jump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into</a:t>
            </a:r>
            <a:r>
              <a:rPr lang="pt-PT" sz="2200">
                <a:ea typeface="+mn-lt"/>
                <a:cs typeface="+mn-lt"/>
              </a:rPr>
              <a:t> top-k </a:t>
            </a:r>
            <a:r>
              <a:rPr lang="pt-PT" sz="2200" err="1">
                <a:ea typeface="+mn-lt"/>
                <a:cs typeface="+mn-lt"/>
              </a:rPr>
              <a:t>popularity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design gráfico, captura de ecrã, Gráficos&#10;&#10;Descrição gerada automaticamente">
            <a:extLst>
              <a:ext uri="{FF2B5EF4-FFF2-40B4-BE49-F238E27FC236}">
                <a16:creationId xmlns:a16="http://schemas.microsoft.com/office/drawing/2014/main" id="{91EDFE5A-4225-F3D9-73A6-F281DD0A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4260"/>
            <a:ext cx="12192000" cy="2240374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6BB0BD9C-E1F4-5553-430E-2BDD9AB5695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894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Basic </a:t>
            </a:r>
            <a:r>
              <a:rPr lang="pt-PT" sz="3000" err="1">
                <a:ea typeface="+mn-lt"/>
                <a:cs typeface="+mn-lt"/>
              </a:rPr>
              <a:t>approach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recommendation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Compare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based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attributes</a:t>
            </a:r>
            <a:endParaRPr lang="pt-PT" sz="3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have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profiles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Movies</a:t>
            </a:r>
            <a:r>
              <a:rPr lang="pt-PT" sz="2200">
                <a:ea typeface="+mn-lt"/>
                <a:cs typeface="+mn-lt"/>
              </a:rPr>
              <a:t> --&gt; [</a:t>
            </a:r>
            <a:r>
              <a:rPr lang="pt-PT" sz="2200" err="1">
                <a:ea typeface="+mn-lt"/>
                <a:cs typeface="+mn-lt"/>
              </a:rPr>
              <a:t>genre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director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actors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plot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release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year</a:t>
            </a:r>
            <a:r>
              <a:rPr lang="pt-PT" sz="2200">
                <a:ea typeface="+mn-lt"/>
                <a:cs typeface="+mn-lt"/>
              </a:rPr>
              <a:t>]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News</a:t>
            </a:r>
            <a:r>
              <a:rPr lang="pt-PT" sz="2200">
                <a:ea typeface="+mn-lt"/>
                <a:cs typeface="+mn-lt"/>
              </a:rPr>
              <a:t> --&gt; [set </a:t>
            </a:r>
            <a:r>
              <a:rPr lang="pt-PT" sz="2200" err="1">
                <a:ea typeface="+mn-lt"/>
                <a:cs typeface="+mn-lt"/>
              </a:rPr>
              <a:t>of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keywords</a:t>
            </a:r>
            <a:r>
              <a:rPr lang="pt-PT" sz="2200">
                <a:ea typeface="+mn-lt"/>
                <a:cs typeface="+mn-lt"/>
              </a:rPr>
              <a:t>]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User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that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liked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an</a:t>
            </a:r>
            <a:r>
              <a:rPr lang="pt-PT" sz="3000" b="1">
                <a:ea typeface="+mn-lt"/>
                <a:cs typeface="+mn-lt"/>
              </a:rPr>
              <a:t> item </a:t>
            </a:r>
            <a:r>
              <a:rPr lang="pt-PT" sz="3000" b="1" err="1">
                <a:ea typeface="+mn-lt"/>
                <a:cs typeface="+mn-lt"/>
              </a:rPr>
              <a:t>is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likely</a:t>
            </a:r>
            <a:r>
              <a:rPr lang="pt-PT" sz="3000" b="1">
                <a:ea typeface="+mn-lt"/>
                <a:cs typeface="+mn-lt"/>
              </a:rPr>
              <a:t> to </a:t>
            </a:r>
            <a:r>
              <a:rPr lang="pt-PT" sz="3000" b="1" err="1">
                <a:ea typeface="+mn-lt"/>
                <a:cs typeface="+mn-lt"/>
              </a:rPr>
              <a:t>like</a:t>
            </a:r>
            <a:r>
              <a:rPr lang="pt-PT" sz="3000" b="1">
                <a:ea typeface="+mn-lt"/>
                <a:cs typeface="+mn-lt"/>
              </a:rPr>
              <a:t> similar </a:t>
            </a:r>
            <a:r>
              <a:rPr lang="pt-PT" sz="3000" b="1" err="1">
                <a:ea typeface="+mn-lt"/>
                <a:cs typeface="+mn-lt"/>
              </a:rPr>
              <a:t>items</a:t>
            </a:r>
            <a:r>
              <a:rPr lang="pt-PT" sz="3000" b="1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Example</a:t>
            </a:r>
            <a:r>
              <a:rPr lang="pt-PT" sz="3000">
                <a:ea typeface="+mn-lt"/>
                <a:cs typeface="+mn-lt"/>
              </a:rPr>
              <a:t>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Movie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recommendations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Recommend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movies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same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actor</a:t>
            </a:r>
            <a:r>
              <a:rPr lang="pt-PT" sz="2200">
                <a:ea typeface="+mn-lt"/>
                <a:cs typeface="+mn-lt"/>
              </a:rPr>
              <a:t>(s), </a:t>
            </a:r>
            <a:r>
              <a:rPr lang="pt-PT" sz="2200" err="1">
                <a:ea typeface="+mn-lt"/>
                <a:cs typeface="+mn-lt"/>
              </a:rPr>
              <a:t>director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genre</a:t>
            </a:r>
            <a:r>
              <a:rPr lang="pt-PT" sz="2200">
                <a:ea typeface="+mn-lt"/>
                <a:cs typeface="+mn-lt"/>
              </a:rPr>
              <a:t>, etc.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Websites, blogs, </a:t>
            </a:r>
            <a:r>
              <a:rPr lang="pt-PT" sz="2600" err="1">
                <a:ea typeface="+mn-lt"/>
                <a:cs typeface="+mn-lt"/>
              </a:rPr>
              <a:t>news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Recommend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other</a:t>
            </a:r>
            <a:r>
              <a:rPr lang="pt-PT" sz="2200">
                <a:ea typeface="+mn-lt"/>
                <a:cs typeface="+mn-lt"/>
              </a:rPr>
              <a:t> sites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"similar" </a:t>
            </a:r>
            <a:r>
              <a:rPr lang="pt-PT" sz="2200" err="1">
                <a:ea typeface="+mn-lt"/>
                <a:cs typeface="+mn-lt"/>
              </a:rPr>
              <a:t>content</a:t>
            </a: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2C9D86-989E-8C78-BD65-16A2E3DDD9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29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pic>
        <p:nvPicPr>
          <p:cNvPr id="6" name="Imagem 5" descr="Uma imagem com texto, diagrama, clipart, captura de ecrã&#10;&#10;Descrição gerada automaticamente">
            <a:extLst>
              <a:ext uri="{FF2B5EF4-FFF2-40B4-BE49-F238E27FC236}">
                <a16:creationId xmlns:a16="http://schemas.microsoft.com/office/drawing/2014/main" id="{48E4F24C-9CC7-BD7E-F58F-0DA1387A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3" y="1185863"/>
            <a:ext cx="7610475" cy="524827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DCB98090-4D8E-3C15-2B30-3FD3326034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333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err="1">
                <a:ea typeface="+mn-lt"/>
                <a:cs typeface="+mn-lt"/>
              </a:rPr>
              <a:t>User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profile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possibilities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Weighted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average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rated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profiles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Variation</a:t>
            </a:r>
            <a:r>
              <a:rPr lang="pt-PT" sz="260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weight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difference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from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average</a:t>
            </a:r>
            <a:r>
              <a:rPr lang="pt-PT" sz="2600">
                <a:ea typeface="+mn-lt"/>
                <a:cs typeface="+mn-lt"/>
              </a:rPr>
              <a:t> rating for item</a:t>
            </a:r>
            <a:endParaRPr lang="pt-PT" sz="2600"/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Prediction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heuristic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b="1" err="1">
                <a:ea typeface="+mn-lt"/>
                <a:cs typeface="+mn-lt"/>
              </a:rPr>
              <a:t>Cosine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similarity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item </a:t>
            </a:r>
            <a:r>
              <a:rPr lang="pt-PT" sz="3000" err="1">
                <a:ea typeface="+mn-lt"/>
                <a:cs typeface="+mn-lt"/>
              </a:rPr>
              <a:t>profiles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Given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profile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b="1">
                <a:ea typeface="+mn-lt"/>
                <a:cs typeface="+mn-lt"/>
              </a:rPr>
              <a:t>x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profile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b="1">
                <a:ea typeface="+mn-lt"/>
                <a:cs typeface="+mn-lt"/>
              </a:rPr>
              <a:t>i</a:t>
            </a:r>
            <a:r>
              <a:rPr lang="pt-PT" sz="260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estimate</a:t>
            </a:r>
            <a:endParaRPr lang="pt-PT" sz="2600">
              <a:ea typeface="+mn-lt"/>
              <a:cs typeface="+mn-lt"/>
            </a:endParaRPr>
          </a:p>
        </p:txBody>
      </p:sp>
      <p:pic>
        <p:nvPicPr>
          <p:cNvPr id="6" name="Imagem 5" descr="Uma imagem com Tipo de letra, texto, file, tipografia&#10;&#10;Descrição gerada automaticamente">
            <a:extLst>
              <a:ext uri="{FF2B5EF4-FFF2-40B4-BE49-F238E27FC236}">
                <a16:creationId xmlns:a16="http://schemas.microsoft.com/office/drawing/2014/main" id="{6F9FA739-191C-12CE-785A-7EAF5CAD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3" y="4410075"/>
            <a:ext cx="4448175" cy="704850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5339842A-9BAA-4416-7DEF-DF8039477D4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236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From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Search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pt-PT" sz="3000">
                <a:ea typeface="+mn-lt"/>
                <a:cs typeface="+mn-lt"/>
              </a:rPr>
              <a:t>“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Web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leaving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era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search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endParaRPr lang="pt-PT" err="1"/>
          </a:p>
          <a:p>
            <a:pPr marL="0" indent="0" algn="ctr">
              <a:buNone/>
            </a:pPr>
            <a:r>
              <a:rPr lang="pt-PT" sz="3000" err="1">
                <a:ea typeface="+mn-lt"/>
                <a:cs typeface="+mn-lt"/>
              </a:rPr>
              <a:t>entering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discovery</a:t>
            </a:r>
            <a:r>
              <a:rPr lang="pt-PT" sz="3000">
                <a:ea typeface="+mn-lt"/>
                <a:cs typeface="+mn-lt"/>
              </a:rPr>
              <a:t>. </a:t>
            </a:r>
            <a:r>
              <a:rPr lang="pt-PT" sz="3000" err="1">
                <a:ea typeface="+mn-lt"/>
                <a:cs typeface="+mn-lt"/>
              </a:rPr>
              <a:t>What's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difference</a:t>
            </a:r>
            <a:r>
              <a:rPr lang="pt-PT" sz="3000">
                <a:ea typeface="+mn-lt"/>
                <a:cs typeface="+mn-lt"/>
              </a:rPr>
              <a:t>?</a:t>
            </a:r>
            <a:endParaRPr lang="pt-PT"/>
          </a:p>
          <a:p>
            <a:pPr marL="0" indent="0" algn="ctr">
              <a:buNone/>
            </a:pPr>
            <a:endParaRPr lang="pt-PT" sz="3000">
              <a:ea typeface="+mn-lt"/>
              <a:cs typeface="+mn-lt"/>
            </a:endParaRPr>
          </a:p>
          <a:p>
            <a:pPr algn="ctr">
              <a:buNone/>
            </a:pPr>
            <a:r>
              <a:rPr lang="pt-PT" sz="3000" b="1" err="1">
                <a:ea typeface="+mn-lt"/>
                <a:cs typeface="+mn-lt"/>
              </a:rPr>
              <a:t>Search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you</a:t>
            </a:r>
            <a:r>
              <a:rPr lang="pt-PT" sz="3000">
                <a:ea typeface="+mn-lt"/>
                <a:cs typeface="+mn-lt"/>
              </a:rPr>
              <a:t> do </a:t>
            </a:r>
            <a:r>
              <a:rPr lang="pt-PT" sz="3000" err="1">
                <a:ea typeface="+mn-lt"/>
                <a:cs typeface="+mn-lt"/>
              </a:rPr>
              <a:t>when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you're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looking</a:t>
            </a:r>
            <a:r>
              <a:rPr lang="pt-PT" sz="3000">
                <a:ea typeface="+mn-lt"/>
                <a:cs typeface="+mn-lt"/>
              </a:rPr>
              <a:t> for</a:t>
            </a:r>
            <a:endParaRPr lang="pt-PT"/>
          </a:p>
          <a:p>
            <a:pPr algn="ctr">
              <a:buNone/>
            </a:pPr>
            <a:r>
              <a:rPr lang="pt-PT" sz="3000" err="1">
                <a:ea typeface="+mn-lt"/>
                <a:cs typeface="+mn-lt"/>
              </a:rPr>
              <a:t>something</a:t>
            </a:r>
            <a:r>
              <a:rPr lang="pt-PT" sz="3000">
                <a:ea typeface="+mn-lt"/>
                <a:cs typeface="+mn-lt"/>
              </a:rPr>
              <a:t>. </a:t>
            </a:r>
            <a:r>
              <a:rPr lang="pt-PT" sz="3000" b="1" err="1">
                <a:ea typeface="+mn-lt"/>
                <a:cs typeface="+mn-lt"/>
              </a:rPr>
              <a:t>Discovery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when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something</a:t>
            </a:r>
            <a:endParaRPr lang="pt-PT" err="1"/>
          </a:p>
          <a:p>
            <a:pPr algn="ctr">
              <a:buNone/>
            </a:pPr>
            <a:r>
              <a:rPr lang="pt-PT" sz="3000" err="1">
                <a:ea typeface="+mn-lt"/>
                <a:cs typeface="+mn-lt"/>
              </a:rPr>
              <a:t>wonderful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you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didn't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existed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didn't</a:t>
            </a:r>
            <a:endParaRPr lang="pt-PT" err="1"/>
          </a:p>
          <a:p>
            <a:pPr algn="ctr">
              <a:buNone/>
            </a:pP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how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ask</a:t>
            </a:r>
            <a:r>
              <a:rPr lang="pt-PT" sz="3000">
                <a:ea typeface="+mn-lt"/>
                <a:cs typeface="+mn-lt"/>
              </a:rPr>
              <a:t> for, </a:t>
            </a:r>
            <a:r>
              <a:rPr lang="pt-PT" sz="3000" err="1">
                <a:ea typeface="+mn-lt"/>
                <a:cs typeface="+mn-lt"/>
              </a:rPr>
              <a:t>finds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you</a:t>
            </a:r>
            <a:r>
              <a:rPr lang="pt-PT" sz="3000">
                <a:ea typeface="+mn-lt"/>
                <a:cs typeface="+mn-lt"/>
              </a:rPr>
              <a:t>.” – CNN Money, “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race</a:t>
            </a:r>
            <a:endParaRPr lang="pt-PT" err="1"/>
          </a:p>
          <a:p>
            <a:pPr marL="0" indent="0" algn="ctr">
              <a:buNone/>
            </a:pPr>
            <a:r>
              <a:rPr lang="pt-PT" sz="3000">
                <a:ea typeface="+mn-lt"/>
                <a:cs typeface="+mn-lt"/>
              </a:rPr>
              <a:t>to </a:t>
            </a:r>
            <a:r>
              <a:rPr lang="pt-PT" sz="3000" err="1">
                <a:ea typeface="+mn-lt"/>
                <a:cs typeface="+mn-lt"/>
              </a:rPr>
              <a:t>create</a:t>
            </a:r>
            <a:r>
              <a:rPr lang="pt-PT" sz="3000">
                <a:ea typeface="+mn-lt"/>
                <a:cs typeface="+mn-lt"/>
              </a:rPr>
              <a:t> a '</a:t>
            </a:r>
            <a:r>
              <a:rPr lang="pt-PT" sz="3000" err="1">
                <a:ea typeface="+mn-lt"/>
                <a:cs typeface="+mn-lt"/>
              </a:rPr>
              <a:t>smart</a:t>
            </a:r>
            <a:r>
              <a:rPr lang="pt-PT" sz="3000">
                <a:ea typeface="+mn-lt"/>
                <a:cs typeface="+mn-lt"/>
              </a:rPr>
              <a:t>' Google</a:t>
            </a:r>
            <a:endParaRPr lang="pt-PT"/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3" name="CaixaDeTexto 7">
            <a:extLst>
              <a:ext uri="{FF2B5EF4-FFF2-40B4-BE49-F238E27FC236}">
                <a16:creationId xmlns:a16="http://schemas.microsoft.com/office/drawing/2014/main" id="{3719E8E9-FDC0-AEA8-B7BD-8E8B38B42B40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2831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>
                <a:ea typeface="+mn-lt"/>
                <a:cs typeface="+mn-lt"/>
              </a:rPr>
              <a:t>Pros: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>
                <a:ea typeface="+mn-lt"/>
                <a:cs typeface="+mn-lt"/>
              </a:rPr>
              <a:t>No </a:t>
            </a:r>
            <a:r>
              <a:rPr lang="pt-PT" sz="2600" b="1" err="1">
                <a:ea typeface="+mn-lt"/>
                <a:cs typeface="+mn-lt"/>
              </a:rPr>
              <a:t>need</a:t>
            </a:r>
            <a:r>
              <a:rPr lang="pt-PT" sz="2600" b="1">
                <a:ea typeface="+mn-lt"/>
                <a:cs typeface="+mn-lt"/>
              </a:rPr>
              <a:t> for data </a:t>
            </a:r>
            <a:r>
              <a:rPr lang="pt-PT" sz="2600" b="1" err="1">
                <a:ea typeface="+mn-lt"/>
                <a:cs typeface="+mn-lt"/>
              </a:rPr>
              <a:t>on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other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users</a:t>
            </a:r>
            <a:endParaRPr lang="pt-PT" sz="2600" b="1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No item </a:t>
            </a:r>
            <a:r>
              <a:rPr lang="pt-PT" sz="2200" err="1">
                <a:ea typeface="+mn-lt"/>
                <a:cs typeface="+mn-lt"/>
              </a:rPr>
              <a:t>cold-start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problem</a:t>
            </a:r>
            <a:r>
              <a:rPr lang="pt-PT" sz="2200">
                <a:ea typeface="+mn-lt"/>
                <a:cs typeface="+mn-lt"/>
              </a:rPr>
              <a:t>, no </a:t>
            </a:r>
            <a:r>
              <a:rPr lang="pt-PT" sz="2200" err="1">
                <a:ea typeface="+mn-lt"/>
                <a:cs typeface="+mn-lt"/>
              </a:rPr>
              <a:t>sparsity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problem</a:t>
            </a:r>
            <a:endParaRPr lang="pt-PT" sz="2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Able</a:t>
            </a:r>
            <a:r>
              <a:rPr lang="pt-PT" sz="2600" b="1">
                <a:ea typeface="+mn-lt"/>
                <a:cs typeface="+mn-lt"/>
              </a:rPr>
              <a:t> to </a:t>
            </a:r>
            <a:r>
              <a:rPr lang="pt-PT" sz="2600" b="1" err="1">
                <a:ea typeface="+mn-lt"/>
                <a:cs typeface="+mn-lt"/>
              </a:rPr>
              <a:t>recommend</a:t>
            </a:r>
            <a:r>
              <a:rPr lang="pt-PT" sz="2600" b="1">
                <a:ea typeface="+mn-lt"/>
                <a:cs typeface="+mn-lt"/>
              </a:rPr>
              <a:t> to </a:t>
            </a:r>
            <a:r>
              <a:rPr lang="pt-PT" sz="2600" b="1" err="1">
                <a:ea typeface="+mn-lt"/>
                <a:cs typeface="+mn-lt"/>
              </a:rPr>
              <a:t>users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with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unique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tastes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Able</a:t>
            </a:r>
            <a:r>
              <a:rPr lang="pt-PT" sz="2600" b="1">
                <a:ea typeface="+mn-lt"/>
                <a:cs typeface="+mn-lt"/>
              </a:rPr>
              <a:t> to </a:t>
            </a:r>
            <a:r>
              <a:rPr lang="pt-PT" sz="2600" b="1" err="1">
                <a:ea typeface="+mn-lt"/>
                <a:cs typeface="+mn-lt"/>
              </a:rPr>
              <a:t>recommend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new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and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unpopular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items</a:t>
            </a:r>
            <a:endParaRPr lang="pt-PT" sz="2600" b="1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No </a:t>
            </a:r>
            <a:r>
              <a:rPr lang="pt-PT" sz="2200" err="1">
                <a:ea typeface="+mn-lt"/>
                <a:cs typeface="+mn-lt"/>
              </a:rPr>
              <a:t>first-rater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problem</a:t>
            </a:r>
            <a:endParaRPr lang="pt-PT" sz="2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Able</a:t>
            </a:r>
            <a:r>
              <a:rPr lang="pt-PT" sz="2600" b="1">
                <a:ea typeface="+mn-lt"/>
                <a:cs typeface="+mn-lt"/>
              </a:rPr>
              <a:t> to </a:t>
            </a:r>
            <a:r>
              <a:rPr lang="pt-PT" sz="2600" b="1" err="1">
                <a:ea typeface="+mn-lt"/>
                <a:cs typeface="+mn-lt"/>
              </a:rPr>
              <a:t>provide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explanations</a:t>
            </a:r>
            <a:endParaRPr lang="pt-PT" sz="2600" b="1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Can </a:t>
            </a:r>
            <a:r>
              <a:rPr lang="pt-PT" sz="2200" err="1">
                <a:ea typeface="+mn-lt"/>
                <a:cs typeface="+mn-lt"/>
              </a:rPr>
              <a:t>provide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explanations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recommended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by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listing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content-features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that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caused</a:t>
            </a:r>
            <a:r>
              <a:rPr lang="pt-PT" sz="2200">
                <a:ea typeface="+mn-lt"/>
                <a:cs typeface="+mn-lt"/>
              </a:rPr>
              <a:t> na item to </a:t>
            </a:r>
            <a:r>
              <a:rPr lang="pt-PT" sz="2200" err="1">
                <a:ea typeface="+mn-lt"/>
                <a:cs typeface="+mn-lt"/>
              </a:rPr>
              <a:t>be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recommended</a:t>
            </a:r>
            <a:endParaRPr lang="pt-PT" sz="22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E4DDD9-54C1-BD0C-16C6-AF988A4FFD5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159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Finding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the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appropriate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features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is</a:t>
            </a:r>
            <a:r>
              <a:rPr lang="pt-PT" sz="2600" b="1">
                <a:ea typeface="+mn-lt"/>
                <a:cs typeface="+mn-lt"/>
              </a:rPr>
              <a:t> hard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E.g., </a:t>
            </a:r>
            <a:r>
              <a:rPr lang="pt-PT" sz="2200" err="1">
                <a:ea typeface="+mn-lt"/>
                <a:cs typeface="+mn-lt"/>
              </a:rPr>
              <a:t>images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movies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music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Recommendations</a:t>
            </a:r>
            <a:r>
              <a:rPr lang="pt-PT" sz="2600" b="1">
                <a:ea typeface="+mn-lt"/>
                <a:cs typeface="+mn-lt"/>
              </a:rPr>
              <a:t> for </a:t>
            </a:r>
            <a:r>
              <a:rPr lang="pt-PT" sz="2600" b="1" err="1">
                <a:ea typeface="+mn-lt"/>
                <a:cs typeface="+mn-lt"/>
              </a:rPr>
              <a:t>new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users</a:t>
            </a:r>
            <a:endParaRPr lang="pt-PT" sz="2600" b="1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How</a:t>
            </a:r>
            <a:r>
              <a:rPr lang="pt-PT" sz="2200">
                <a:ea typeface="+mn-lt"/>
                <a:cs typeface="+mn-lt"/>
              </a:rPr>
              <a:t> to </a:t>
            </a:r>
            <a:r>
              <a:rPr lang="pt-PT" sz="2200" err="1">
                <a:ea typeface="+mn-lt"/>
                <a:cs typeface="+mn-lt"/>
              </a:rPr>
              <a:t>build</a:t>
            </a:r>
            <a:r>
              <a:rPr lang="pt-PT" sz="2200">
                <a:ea typeface="+mn-lt"/>
                <a:cs typeface="+mn-lt"/>
              </a:rPr>
              <a:t> a </a:t>
            </a:r>
            <a:r>
              <a:rPr lang="pt-PT" sz="2200" err="1">
                <a:ea typeface="+mn-lt"/>
                <a:cs typeface="+mn-lt"/>
              </a:rPr>
              <a:t>user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profile</a:t>
            </a:r>
            <a:r>
              <a:rPr lang="pt-PT" sz="2200">
                <a:ea typeface="+mn-lt"/>
                <a:cs typeface="+mn-lt"/>
              </a:rPr>
              <a:t>?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Overspecialization</a:t>
            </a:r>
            <a:endParaRPr lang="pt-PT" sz="2600" b="1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Never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recommends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outside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user's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content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profile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People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might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have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multiple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interests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Unable</a:t>
            </a:r>
            <a:r>
              <a:rPr lang="pt-PT" sz="2200">
                <a:ea typeface="+mn-lt"/>
                <a:cs typeface="+mn-lt"/>
              </a:rPr>
              <a:t> to </a:t>
            </a:r>
            <a:r>
              <a:rPr lang="pt-PT" sz="2200" err="1">
                <a:ea typeface="+mn-lt"/>
                <a:cs typeface="+mn-lt"/>
              </a:rPr>
              <a:t>exploit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quality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judgments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other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users</a:t>
            </a: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8EFA9B-0F3E-0A23-AC4D-B789AE84A0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036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Recommendations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  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Classification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Train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classifier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learn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whether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someone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</a:t>
            </a:r>
            <a:r>
              <a:rPr lang="pt-PT" sz="3000">
                <a:ea typeface="+mn-lt"/>
                <a:cs typeface="+mn-lt"/>
              </a:rPr>
              <a:t> item.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Pros: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Personalized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can capture </a:t>
            </a:r>
            <a:r>
              <a:rPr lang="pt-PT" sz="2600" err="1">
                <a:ea typeface="+mn-lt"/>
                <a:cs typeface="+mn-lt"/>
              </a:rPr>
              <a:t>context</a:t>
            </a:r>
            <a:r>
              <a:rPr lang="pt-PT" sz="2600">
                <a:ea typeface="+mn-lt"/>
                <a:cs typeface="+mn-lt"/>
              </a:rPr>
              <a:t> (time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day</a:t>
            </a:r>
            <a:r>
              <a:rPr lang="pt-PT" sz="260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recent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history</a:t>
            </a:r>
            <a:r>
              <a:rPr lang="pt-PT" sz="2600">
                <a:ea typeface="+mn-lt"/>
                <a:cs typeface="+mn-lt"/>
              </a:rPr>
              <a:t>, …)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even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handle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limited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history</a:t>
            </a:r>
            <a:r>
              <a:rPr lang="pt-PT" sz="2600">
                <a:ea typeface="+mn-lt"/>
                <a:cs typeface="+mn-lt"/>
              </a:rPr>
              <a:t> (age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location</a:t>
            </a:r>
            <a:r>
              <a:rPr lang="pt-PT" sz="2600">
                <a:ea typeface="+mn-lt"/>
                <a:cs typeface="+mn-lt"/>
              </a:rPr>
              <a:t>, …)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A6C21A7F-1B1D-7891-32D8-00F5833D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9" y="2239127"/>
            <a:ext cx="4943475" cy="183832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E6BD8D46-BE09-2FD1-790C-8B79D6FA1C5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76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Content-Based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  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Classification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Train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classifier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learn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whether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someone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</a:t>
            </a:r>
            <a:r>
              <a:rPr lang="pt-PT" sz="3000">
                <a:ea typeface="+mn-lt"/>
                <a:cs typeface="+mn-lt"/>
              </a:rPr>
              <a:t> item.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might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not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available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>
                <a:ea typeface="+mn-lt"/>
                <a:cs typeface="+mn-lt"/>
              </a:rPr>
              <a:t> hard to </a:t>
            </a:r>
            <a:r>
              <a:rPr lang="pt-PT" sz="2600" err="1">
                <a:ea typeface="+mn-lt"/>
                <a:cs typeface="+mn-lt"/>
              </a:rPr>
              <a:t>work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with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Often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doesn’t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perform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well</a:t>
            </a:r>
            <a:r>
              <a:rPr lang="pt-PT" sz="2600">
                <a:ea typeface="+mn-lt"/>
                <a:cs typeface="+mn-lt"/>
              </a:rPr>
              <a:t> in </a:t>
            </a:r>
            <a:r>
              <a:rPr lang="pt-PT" sz="2600" err="1">
                <a:ea typeface="+mn-lt"/>
                <a:cs typeface="+mn-lt"/>
              </a:rPr>
              <a:t>practice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compared</a:t>
            </a:r>
            <a:r>
              <a:rPr lang="pt-PT" sz="2600">
                <a:ea typeface="+mn-lt"/>
                <a:cs typeface="+mn-lt"/>
              </a:rPr>
              <a:t> to more </a:t>
            </a:r>
            <a:r>
              <a:rPr lang="pt-PT" sz="2600" err="1">
                <a:ea typeface="+mn-lt"/>
                <a:cs typeface="+mn-lt"/>
              </a:rPr>
              <a:t>advanced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techniques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collaborative</a:t>
            </a:r>
            <a:r>
              <a:rPr lang="pt-PT" sz="2600" b="1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filtering</a:t>
            </a:r>
            <a:endParaRPr lang="pt-PT" b="1" err="1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still</a:t>
            </a:r>
            <a:r>
              <a:rPr lang="pt-PT" sz="2600">
                <a:ea typeface="+mn-lt"/>
                <a:cs typeface="+mn-lt"/>
              </a:rPr>
              <a:t> lead to feedback </a:t>
            </a:r>
            <a:r>
              <a:rPr lang="pt-PT" sz="2600" err="1">
                <a:ea typeface="+mn-lt"/>
                <a:cs typeface="+mn-lt"/>
              </a:rPr>
              <a:t>loops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A6C21A7F-1B1D-7891-32D8-00F5833D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9" y="2239127"/>
            <a:ext cx="4943475" cy="183832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CB5BFC56-2EBC-A524-BDC8-D88AF5CC9E9E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374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1953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most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well-known</a:t>
            </a:r>
            <a:r>
              <a:rPr lang="pt-PT" sz="3000">
                <a:ea typeface="+mn-lt"/>
                <a:cs typeface="+mn-lt"/>
              </a:rPr>
              <a:t> set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techniques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recommendation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Similar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(</a:t>
            </a:r>
            <a:r>
              <a:rPr lang="pt-PT" sz="2600" err="1">
                <a:ea typeface="+mn-lt"/>
                <a:cs typeface="+mn-lt"/>
              </a:rPr>
              <a:t>with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respect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their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historical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interactions</a:t>
            </a:r>
            <a:r>
              <a:rPr lang="pt-PT" sz="2600">
                <a:ea typeface="+mn-lt"/>
                <a:cs typeface="+mn-lt"/>
              </a:rPr>
              <a:t>) </a:t>
            </a:r>
            <a:r>
              <a:rPr lang="pt-PT" sz="2600" err="1">
                <a:ea typeface="+mn-lt"/>
                <a:cs typeface="+mn-lt"/>
              </a:rPr>
              <a:t>have</a:t>
            </a:r>
            <a:r>
              <a:rPr lang="pt-PT" sz="2600">
                <a:ea typeface="+mn-lt"/>
                <a:cs typeface="+mn-lt"/>
              </a:rPr>
              <a:t> similar </a:t>
            </a:r>
            <a:r>
              <a:rPr lang="pt-PT" sz="2600" err="1">
                <a:ea typeface="+mn-lt"/>
                <a:cs typeface="+mn-lt"/>
              </a:rPr>
              <a:t>preferences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Modelling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user’s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preferences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based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their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past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interactions</a:t>
            </a:r>
            <a:r>
              <a:rPr lang="pt-PT" sz="2600">
                <a:ea typeface="+mn-lt"/>
                <a:cs typeface="+mn-lt"/>
              </a:rPr>
              <a:t> (e.g., ratings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clicks</a:t>
            </a:r>
            <a:r>
              <a:rPr lang="pt-PT" sz="2600">
                <a:ea typeface="+mn-lt"/>
                <a:cs typeface="+mn-lt"/>
              </a:rPr>
              <a:t>).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Learning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representations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key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625C59D3-4713-E6AD-E3F7-CA0ED72A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91" y="3383881"/>
            <a:ext cx="10229850" cy="3238500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0E4E9BC6-0A9D-7E43-4BB2-4C187200FDFE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9813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User-User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err="1">
                <a:ea typeface="+mn-lt"/>
                <a:cs typeface="+mn-lt"/>
              </a:rPr>
              <a:t>Nearest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User</a:t>
            </a:r>
            <a:endParaRPr lang="pt-PT" sz="3000" b="1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desenho, captura de ecrã, brinquedo&#10;&#10;Descrição gerada automaticamente">
            <a:extLst>
              <a:ext uri="{FF2B5EF4-FFF2-40B4-BE49-F238E27FC236}">
                <a16:creationId xmlns:a16="http://schemas.microsoft.com/office/drawing/2014/main" id="{EC3E449A-B7A3-04F7-9BE6-91FD68C1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82" y="1819024"/>
            <a:ext cx="4848225" cy="454342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745F1835-5F27-FDBB-1DC6-66C662856EEE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63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Nearest-User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err="1">
                <a:ea typeface="+mn-lt"/>
                <a:cs typeface="+mn-lt"/>
              </a:rPr>
              <a:t>User-User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Recommendation</a:t>
            </a:r>
            <a:r>
              <a:rPr lang="pt-PT" sz="3000" b="1">
                <a:ea typeface="+mn-lt"/>
                <a:cs typeface="+mn-lt"/>
              </a:rPr>
              <a:t>:</a:t>
            </a:r>
          </a:p>
          <a:p>
            <a:pPr lvl="1"/>
            <a:r>
              <a:rPr lang="pt-PT" sz="2600" err="1"/>
              <a:t>Given</a:t>
            </a:r>
            <a:r>
              <a:rPr lang="pt-PT" sz="2600"/>
              <a:t> a </a:t>
            </a:r>
            <a:r>
              <a:rPr lang="pt-PT" sz="2600" err="1"/>
              <a:t>user</a:t>
            </a:r>
            <a:r>
              <a:rPr lang="pt-PT" sz="2600"/>
              <a:t> u</a:t>
            </a:r>
            <a:r>
              <a:rPr lang="pt-PT" sz="2600" baseline="-25000"/>
              <a:t>i</a:t>
            </a:r>
            <a:r>
              <a:rPr lang="pt-PT" sz="2600"/>
              <a:t>, compute </a:t>
            </a:r>
            <a:r>
              <a:rPr lang="pt-PT" sz="2600" err="1"/>
              <a:t>their</a:t>
            </a:r>
            <a:r>
              <a:rPr lang="pt-PT" sz="2600"/>
              <a:t> k </a:t>
            </a:r>
            <a:r>
              <a:rPr lang="pt-PT" sz="2600" err="1"/>
              <a:t>nearest</a:t>
            </a:r>
            <a:r>
              <a:rPr lang="pt-PT" sz="2600"/>
              <a:t> </a:t>
            </a:r>
            <a:r>
              <a:rPr lang="pt-PT" sz="2600" err="1"/>
              <a:t>neighbors</a:t>
            </a:r>
            <a:r>
              <a:rPr lang="pt-PT" sz="2600"/>
              <a:t>.</a:t>
            </a:r>
          </a:p>
          <a:p>
            <a:pPr lvl="1"/>
            <a:r>
              <a:rPr lang="pt-PT" sz="2600" err="1">
                <a:ea typeface="+mn-lt"/>
                <a:cs typeface="+mn-lt"/>
              </a:rPr>
              <a:t>Recommend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are </a:t>
            </a:r>
            <a:r>
              <a:rPr lang="pt-PT" sz="2600" err="1">
                <a:ea typeface="+mn-lt"/>
                <a:cs typeface="+mn-lt"/>
              </a:rPr>
              <a:t>most</a:t>
            </a:r>
            <a:r>
              <a:rPr lang="pt-PT" sz="2600">
                <a:ea typeface="+mn-lt"/>
                <a:cs typeface="+mn-lt"/>
              </a:rPr>
              <a:t> popular </a:t>
            </a:r>
            <a:r>
              <a:rPr lang="pt-PT" sz="2600" err="1">
                <a:ea typeface="+mn-lt"/>
                <a:cs typeface="+mn-lt"/>
              </a:rPr>
              <a:t>amongst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nearest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neighbors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204C337E-6624-75EF-0198-C3BA5226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3004135"/>
            <a:ext cx="8020050" cy="347662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0B0A2EFF-EDB6-CB17-C786-086C3DF93346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195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User-User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>
                <a:ea typeface="+mn-lt"/>
                <a:cs typeface="+mn-lt"/>
              </a:rPr>
              <a:t>Pros:</a:t>
            </a:r>
          </a:p>
          <a:p>
            <a:pPr lvl="1"/>
            <a:r>
              <a:rPr lang="pt-PT" sz="2600" err="1">
                <a:ea typeface="+mn-lt"/>
                <a:cs typeface="+mn-lt"/>
              </a:rPr>
              <a:t>Personalized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endParaRPr lang="pt-PT" sz="2600">
              <a:ea typeface="+mn-lt"/>
              <a:cs typeface="+mn-lt"/>
            </a:endParaRPr>
          </a:p>
          <a:p>
            <a:pPr lvl="1"/>
            <a:endParaRPr lang="pt-PT" sz="260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/>
            <a:r>
              <a:rPr lang="pt-PT" sz="2600" err="1">
                <a:ea typeface="+mn-lt"/>
                <a:cs typeface="+mn-lt"/>
              </a:rPr>
              <a:t>Nearest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Neighbors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might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>
                <a:ea typeface="+mn-lt"/>
                <a:cs typeface="+mn-lt"/>
              </a:rPr>
              <a:t> too similar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This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approach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only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works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nearest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neighbors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have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interacted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that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hasn’t</a:t>
            </a:r>
            <a:r>
              <a:rPr lang="pt-PT" sz="2200">
                <a:ea typeface="+mn-lt"/>
                <a:cs typeface="+mn-lt"/>
              </a:rPr>
              <a:t>.</a:t>
            </a:r>
          </a:p>
          <a:p>
            <a:pPr lvl="1"/>
            <a:r>
              <a:rPr lang="pt-PT" sz="2600">
                <a:ea typeface="+mn-lt"/>
                <a:cs typeface="+mn-lt"/>
              </a:rPr>
              <a:t>Feedback Loop (</a:t>
            </a:r>
            <a:r>
              <a:rPr lang="pt-PT" sz="2600" err="1">
                <a:ea typeface="+mn-lt"/>
                <a:cs typeface="+mn-lt"/>
              </a:rPr>
              <a:t>Echo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Chambers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pPr lvl="1"/>
            <a:r>
              <a:rPr lang="pt-PT" sz="2600" err="1">
                <a:ea typeface="+mn-lt"/>
                <a:cs typeface="+mn-lt"/>
              </a:rPr>
              <a:t>Scalability</a:t>
            </a:r>
            <a:endParaRPr lang="pt-PT" sz="26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Must </a:t>
            </a:r>
            <a:r>
              <a:rPr lang="pt-PT" sz="2200" err="1">
                <a:ea typeface="+mn-lt"/>
                <a:cs typeface="+mn-lt"/>
              </a:rPr>
              <a:t>store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and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search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through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entire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</a:t>
            </a:r>
            <a:r>
              <a:rPr lang="pt-PT" sz="2200">
                <a:ea typeface="+mn-lt"/>
                <a:cs typeface="+mn-lt"/>
              </a:rPr>
              <a:t>-item </a:t>
            </a:r>
            <a:r>
              <a:rPr lang="pt-PT" sz="2200" err="1">
                <a:ea typeface="+mn-lt"/>
                <a:cs typeface="+mn-lt"/>
              </a:rPr>
              <a:t>matrix</a:t>
            </a:r>
            <a:endParaRPr lang="pt-PT" sz="2200">
              <a:ea typeface="+mn-lt"/>
              <a:cs typeface="+mn-lt"/>
            </a:endParaRPr>
          </a:p>
          <a:p>
            <a:pPr lvl="1"/>
            <a:r>
              <a:rPr lang="pt-PT" sz="2600" err="1">
                <a:ea typeface="+mn-lt"/>
                <a:cs typeface="+mn-lt"/>
              </a:rPr>
              <a:t>Cold-Start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</a:t>
            </a:r>
            <a:endParaRPr lang="pt-PT" sz="26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What</a:t>
            </a:r>
            <a:r>
              <a:rPr lang="pt-PT" sz="2200">
                <a:ea typeface="+mn-lt"/>
                <a:cs typeface="+mn-lt"/>
              </a:rPr>
              <a:t> do </a:t>
            </a:r>
            <a:r>
              <a:rPr lang="pt-PT" sz="2200" err="1">
                <a:ea typeface="+mn-lt"/>
                <a:cs typeface="+mn-lt"/>
              </a:rPr>
              <a:t>you</a:t>
            </a:r>
            <a:r>
              <a:rPr lang="pt-PT" sz="2200">
                <a:ea typeface="+mn-lt"/>
                <a:cs typeface="+mn-lt"/>
              </a:rPr>
              <a:t> do </a:t>
            </a:r>
            <a:r>
              <a:rPr lang="pt-PT" sz="2200" err="1">
                <a:ea typeface="+mn-lt"/>
                <a:cs typeface="+mn-lt"/>
              </a:rPr>
              <a:t>about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no data?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AC1186-B1F8-0AD2-3E7E-4748DBE55F2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30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Item-Item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People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Bought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Also </a:t>
            </a:r>
            <a:r>
              <a:rPr lang="pt-PT" sz="3000" err="1">
                <a:ea typeface="+mn-lt"/>
                <a:cs typeface="+mn-lt"/>
              </a:rPr>
              <a:t>Bougth</a:t>
            </a:r>
            <a:r>
              <a:rPr lang="pt-PT" sz="3000">
                <a:ea typeface="+mn-lt"/>
                <a:cs typeface="+mn-lt"/>
              </a:rPr>
              <a:t>...</a:t>
            </a:r>
          </a:p>
          <a:p>
            <a:r>
              <a:rPr lang="pt-PT" sz="3000">
                <a:ea typeface="+mn-lt"/>
                <a:cs typeface="+mn-lt"/>
              </a:rPr>
              <a:t>Item-Item </a:t>
            </a:r>
            <a:r>
              <a:rPr lang="pt-PT" sz="3000" err="1">
                <a:ea typeface="+mn-lt"/>
                <a:cs typeface="+mn-lt"/>
              </a:rPr>
              <a:t>Recommendation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Create</a:t>
            </a:r>
            <a:r>
              <a:rPr lang="pt-PT" sz="2600">
                <a:ea typeface="+mn-lt"/>
                <a:cs typeface="+mn-lt"/>
              </a:rPr>
              <a:t> a </a:t>
            </a:r>
            <a:r>
              <a:rPr lang="pt-PT" sz="2600" err="1">
                <a:ea typeface="+mn-lt"/>
                <a:cs typeface="+mn-lt"/>
              </a:rPr>
              <a:t>co-occurrence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matrix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are </a:t>
            </a:r>
            <a:r>
              <a:rPr lang="pt-PT" sz="2600" err="1">
                <a:ea typeface="+mn-lt"/>
                <a:cs typeface="+mn-lt"/>
              </a:rPr>
              <a:t>bought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together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endParaRPr lang="pt-PT" sz="3000"/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F56E4B0A-9A79-8606-D875-296520E5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2926681"/>
            <a:ext cx="4591050" cy="3581400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AA1C371F-07E1-3743-609B-8719787A26E3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515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Item-Item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Problem</a:t>
            </a:r>
            <a:r>
              <a:rPr lang="pt-PT" sz="3000">
                <a:ea typeface="+mn-lt"/>
                <a:cs typeface="+mn-lt"/>
              </a:rPr>
              <a:t>: popular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drown</a:t>
            </a:r>
            <a:r>
              <a:rPr lang="pt-PT" sz="3000">
                <a:ea typeface="+mn-lt"/>
                <a:cs typeface="+mn-lt"/>
              </a:rPr>
              <a:t> out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rest</a:t>
            </a:r>
            <a:r>
              <a:rPr lang="pt-PT" sz="3000">
                <a:ea typeface="+mn-lt"/>
                <a:cs typeface="+mn-lt"/>
              </a:rPr>
              <a:t>!</a:t>
            </a:r>
          </a:p>
          <a:p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Normalizing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Jaccard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Similarity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/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E906424-F82F-96F6-617A-CC623641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38" y="2535655"/>
            <a:ext cx="4237623" cy="4002506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C175BD3B-8F33-E9BB-80FB-9CA65E3740B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102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pic>
        <p:nvPicPr>
          <p:cNvPr id="6" name="Imagem 5" descr="Uma imagem com texto, sapatos, captura de ecrã, desenho&#10;&#10;Descrição gerada automaticamente">
            <a:extLst>
              <a:ext uri="{FF2B5EF4-FFF2-40B4-BE49-F238E27FC236}">
                <a16:creationId xmlns:a16="http://schemas.microsoft.com/office/drawing/2014/main" id="{99C52B15-29DC-3EB0-91CC-DF2849AD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904123"/>
            <a:ext cx="10477500" cy="5591175"/>
          </a:xfrm>
          <a:prstGeom prst="rect">
            <a:avLst/>
          </a:prstGeom>
        </p:spPr>
      </p:pic>
      <p:pic>
        <p:nvPicPr>
          <p:cNvPr id="8" name="Imagem 7" descr="Uma imagem com Tipo de letra, logótipo, Gráficos, design gráfico&#10;&#10;Descrição gerada automaticamente">
            <a:extLst>
              <a:ext uri="{FF2B5EF4-FFF2-40B4-BE49-F238E27FC236}">
                <a16:creationId xmlns:a16="http://schemas.microsoft.com/office/drawing/2014/main" id="{4BF118B4-C39E-B2A8-F20C-244B8146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43" y="983832"/>
            <a:ext cx="1040231" cy="1040231"/>
          </a:xfrm>
          <a:prstGeom prst="rect">
            <a:avLst/>
          </a:prstGeom>
        </p:spPr>
      </p:pic>
      <p:pic>
        <p:nvPicPr>
          <p:cNvPr id="9" name="Imagem 8" descr="Uma imagem com logótipo, Tipo de letra, Gráficos, design gráfico&#10;&#10;Descrição gerada automaticamente">
            <a:extLst>
              <a:ext uri="{FF2B5EF4-FFF2-40B4-BE49-F238E27FC236}">
                <a16:creationId xmlns:a16="http://schemas.microsoft.com/office/drawing/2014/main" id="{336CF672-6860-0D17-D830-316A8B2D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763" y="2416342"/>
            <a:ext cx="1744579" cy="1012658"/>
          </a:xfrm>
          <a:prstGeom prst="rect">
            <a:avLst/>
          </a:prstGeom>
        </p:spPr>
      </p:pic>
      <p:sp>
        <p:nvSpPr>
          <p:cNvPr id="11" name="CaixaDeTexto 7">
            <a:extLst>
              <a:ext uri="{FF2B5EF4-FFF2-40B4-BE49-F238E27FC236}">
                <a16:creationId xmlns:a16="http://schemas.microsoft.com/office/drawing/2014/main" id="{4E078AAF-A9D3-9F44-372B-2CBED610FFB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8546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Item-Item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Incorporating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Purchase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History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What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if</a:t>
            </a:r>
            <a:r>
              <a:rPr lang="pt-PT" sz="2600">
                <a:ea typeface="+mn-lt"/>
                <a:cs typeface="+mn-lt"/>
              </a:rPr>
              <a:t> I </a:t>
            </a:r>
            <a:r>
              <a:rPr lang="pt-PT" sz="2600" err="1">
                <a:ea typeface="+mn-lt"/>
                <a:cs typeface="+mn-lt"/>
              </a:rPr>
              <a:t>know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𝑢 </a:t>
            </a:r>
            <a:r>
              <a:rPr lang="pt-PT" sz="2600" err="1">
                <a:ea typeface="+mn-lt"/>
                <a:cs typeface="+mn-lt"/>
              </a:rPr>
              <a:t>has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bought</a:t>
            </a:r>
            <a:r>
              <a:rPr lang="pt-PT" sz="2600">
                <a:ea typeface="+mn-lt"/>
                <a:cs typeface="+mn-lt"/>
              </a:rPr>
              <a:t> a baby </a:t>
            </a:r>
            <a:r>
              <a:rPr lang="pt-PT" sz="2600" err="1">
                <a:ea typeface="+mn-lt"/>
                <a:cs typeface="+mn-lt"/>
              </a:rPr>
              <a:t>bottle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formula?</a:t>
            </a:r>
            <a:endParaRPr lang="pt-PT" sz="3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Idea</a:t>
            </a:r>
            <a:r>
              <a:rPr lang="pt-PT" sz="2600">
                <a:ea typeface="+mn-lt"/>
                <a:cs typeface="+mn-lt"/>
              </a:rPr>
              <a:t>: Take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average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similarity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between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have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bought</a:t>
            </a: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Could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also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weight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differently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based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recency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purchase</a:t>
            </a:r>
            <a:r>
              <a:rPr lang="pt-PT" sz="2600">
                <a:ea typeface="+mn-lt"/>
                <a:cs typeface="+mn-lt"/>
              </a:rPr>
              <a:t>!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Then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all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need</a:t>
            </a:r>
            <a:r>
              <a:rPr lang="pt-PT" sz="2600">
                <a:ea typeface="+mn-lt"/>
                <a:cs typeface="+mn-lt"/>
              </a:rPr>
              <a:t> to do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find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with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highest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average</a:t>
            </a:r>
            <a:r>
              <a:rPr lang="pt-PT" sz="2600">
                <a:ea typeface="+mn-lt"/>
                <a:cs typeface="+mn-lt"/>
              </a:rPr>
              <a:t> score!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Tipo de letra, file, captura de ecrã&#10;&#10;Descrição gerada automaticamente">
            <a:extLst>
              <a:ext uri="{FF2B5EF4-FFF2-40B4-BE49-F238E27FC236}">
                <a16:creationId xmlns:a16="http://schemas.microsoft.com/office/drawing/2014/main" id="{E365CDC6-5F14-E421-DADA-2825F969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2978568"/>
            <a:ext cx="6076950" cy="60007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859F6998-2DC1-70C5-E74B-99A0F1BD9C8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720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Item-Item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Pros: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Personalizes to item (</a:t>
            </a:r>
            <a:r>
              <a:rPr lang="pt-PT" sz="2600" err="1">
                <a:ea typeface="+mn-lt"/>
                <a:cs typeface="+mn-lt"/>
              </a:rPr>
              <a:t>incorporating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purchase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history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also</a:t>
            </a:r>
            <a:r>
              <a:rPr lang="pt-PT" sz="2600">
                <a:ea typeface="+mn-lt"/>
                <a:cs typeface="+mn-lt"/>
              </a:rPr>
              <a:t> personalizes to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still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suffer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from</a:t>
            </a:r>
            <a:r>
              <a:rPr lang="pt-PT" sz="2600">
                <a:ea typeface="+mn-lt"/>
                <a:cs typeface="+mn-lt"/>
              </a:rPr>
              <a:t> feedback </a:t>
            </a:r>
            <a:r>
              <a:rPr lang="pt-PT" sz="2600" err="1">
                <a:ea typeface="+mn-lt"/>
                <a:cs typeface="+mn-lt"/>
              </a:rPr>
              <a:t>loops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(As can </a:t>
            </a:r>
            <a:r>
              <a:rPr lang="pt-PT" sz="2200" err="1">
                <a:ea typeface="+mn-lt"/>
                <a:cs typeface="+mn-lt"/>
              </a:rPr>
              <a:t>all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recommender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systems</a:t>
            </a:r>
            <a:r>
              <a:rPr lang="pt-PT" sz="2200">
                <a:ea typeface="+mn-lt"/>
                <a:cs typeface="+mn-lt"/>
              </a:rPr>
              <a:t> – </a:t>
            </a:r>
            <a:r>
              <a:rPr lang="pt-PT" sz="2200" err="1">
                <a:ea typeface="+mn-lt"/>
                <a:cs typeface="+mn-lt"/>
              </a:rPr>
              <a:t>but</a:t>
            </a:r>
            <a:r>
              <a:rPr lang="pt-PT" sz="2200">
                <a:ea typeface="+mn-lt"/>
                <a:cs typeface="+mn-lt"/>
              </a:rPr>
              <a:t> in some cases </a:t>
            </a:r>
            <a:r>
              <a:rPr lang="pt-PT" sz="2200" err="1">
                <a:ea typeface="+mn-lt"/>
                <a:cs typeface="+mn-lt"/>
              </a:rPr>
              <a:t>it’s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worse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than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others</a:t>
            </a:r>
            <a:r>
              <a:rPr lang="pt-PT" sz="2200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Scalability</a:t>
            </a:r>
            <a:r>
              <a:rPr lang="pt-PT" sz="2600">
                <a:ea typeface="+mn-lt"/>
                <a:cs typeface="+mn-lt"/>
              </a:rPr>
              <a:t> (must </a:t>
            </a:r>
            <a:r>
              <a:rPr lang="pt-PT" sz="2600" err="1">
                <a:ea typeface="+mn-lt"/>
                <a:cs typeface="+mn-lt"/>
              </a:rPr>
              <a:t>store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entire</a:t>
            </a:r>
            <a:r>
              <a:rPr lang="pt-PT" sz="2600">
                <a:ea typeface="+mn-lt"/>
                <a:cs typeface="+mn-lt"/>
              </a:rPr>
              <a:t> item-item </a:t>
            </a:r>
            <a:r>
              <a:rPr lang="pt-PT" sz="2600" err="1">
                <a:ea typeface="+mn-lt"/>
                <a:cs typeface="+mn-lt"/>
              </a:rPr>
              <a:t>matrix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Cold-Start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What</a:t>
            </a:r>
            <a:r>
              <a:rPr lang="pt-PT" sz="2200">
                <a:ea typeface="+mn-lt"/>
                <a:cs typeface="+mn-lt"/>
              </a:rPr>
              <a:t> do </a:t>
            </a:r>
            <a:r>
              <a:rPr lang="pt-PT" sz="2200" err="1">
                <a:ea typeface="+mn-lt"/>
                <a:cs typeface="+mn-lt"/>
              </a:rPr>
              <a:t>you</a:t>
            </a:r>
            <a:r>
              <a:rPr lang="pt-PT" sz="2200">
                <a:ea typeface="+mn-lt"/>
                <a:cs typeface="+mn-lt"/>
              </a:rPr>
              <a:t> do </a:t>
            </a:r>
            <a:r>
              <a:rPr lang="pt-PT" sz="2200" err="1">
                <a:ea typeface="+mn-lt"/>
                <a:cs typeface="+mn-lt"/>
              </a:rPr>
              <a:t>about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no data?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F40991-F2BA-1E82-22B4-210CA2883005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804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Feature-Based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factors</a:t>
            </a:r>
            <a:r>
              <a:rPr lang="pt-PT" sz="3000">
                <a:ea typeface="+mn-lt"/>
                <a:cs typeface="+mn-lt"/>
              </a:rPr>
              <a:t> lead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</a:t>
            </a:r>
            <a:r>
              <a:rPr lang="pt-PT" sz="3000">
                <a:ea typeface="+mn-lt"/>
                <a:cs typeface="+mn-lt"/>
              </a:rPr>
              <a:t> item?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Idea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Create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feature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vector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each</a:t>
            </a:r>
            <a:r>
              <a:rPr lang="pt-PT" sz="3000">
                <a:ea typeface="+mn-lt"/>
                <a:cs typeface="+mn-lt"/>
              </a:rPr>
              <a:t> item. </a:t>
            </a:r>
            <a:r>
              <a:rPr lang="pt-PT" sz="3000" err="1">
                <a:ea typeface="+mn-lt"/>
                <a:cs typeface="+mn-lt"/>
              </a:rPr>
              <a:t>Learn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regression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model</a:t>
            </a:r>
            <a:r>
              <a:rPr lang="pt-PT" sz="3000">
                <a:ea typeface="+mn-lt"/>
                <a:cs typeface="+mn-lt"/>
              </a:rPr>
              <a:t>!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Define </a:t>
            </a:r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these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features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all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(global)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Fit</a:t>
            </a:r>
            <a:r>
              <a:rPr lang="pt-PT" sz="3000">
                <a:ea typeface="+mn-lt"/>
                <a:cs typeface="+mn-lt"/>
              </a:rPr>
              <a:t> a linear </a:t>
            </a:r>
            <a:r>
              <a:rPr lang="pt-PT" sz="3000" err="1">
                <a:ea typeface="+mn-lt"/>
                <a:cs typeface="+mn-lt"/>
              </a:rPr>
              <a:t>model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74A51F-5D91-C47D-6C6F-59E1F075EE9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6" name="Imagem 5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7B68F723-29AB-7DCA-FF1F-22E180AC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75" y="2909428"/>
            <a:ext cx="7810500" cy="1571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9B00DE-69CA-94A8-0790-05F135F0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358" y="4623756"/>
            <a:ext cx="9715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Feature-Based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factors</a:t>
            </a:r>
            <a:r>
              <a:rPr lang="pt-PT" sz="3000">
                <a:ea typeface="+mn-lt"/>
                <a:cs typeface="+mn-lt"/>
              </a:rPr>
              <a:t> lead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</a:t>
            </a:r>
            <a:r>
              <a:rPr lang="pt-PT" sz="3000">
                <a:ea typeface="+mn-lt"/>
                <a:cs typeface="+mn-lt"/>
              </a:rPr>
              <a:t> item?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Idea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Create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feature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vector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each</a:t>
            </a:r>
            <a:r>
              <a:rPr lang="pt-PT" sz="3000">
                <a:ea typeface="+mn-lt"/>
                <a:cs typeface="+mn-lt"/>
              </a:rPr>
              <a:t> item. </a:t>
            </a:r>
            <a:r>
              <a:rPr lang="pt-PT" sz="3000" err="1">
                <a:ea typeface="+mn-lt"/>
                <a:cs typeface="+mn-lt"/>
              </a:rPr>
              <a:t>Learn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regression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model</a:t>
            </a:r>
            <a:r>
              <a:rPr lang="pt-PT" sz="3000">
                <a:ea typeface="+mn-lt"/>
                <a:cs typeface="+mn-lt"/>
              </a:rPr>
              <a:t>!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Define </a:t>
            </a:r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these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features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all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(global)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Fit</a:t>
            </a:r>
            <a:r>
              <a:rPr lang="pt-PT" sz="3000">
                <a:ea typeface="+mn-lt"/>
                <a:cs typeface="+mn-lt"/>
              </a:rPr>
              <a:t> a linear </a:t>
            </a:r>
            <a:r>
              <a:rPr lang="pt-PT" sz="3000" err="1">
                <a:ea typeface="+mn-lt"/>
                <a:cs typeface="+mn-lt"/>
              </a:rPr>
              <a:t>model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74A51F-5D91-C47D-6C6F-59E1F075EE9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6" name="Imagem 5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7B68F723-29AB-7DCA-FF1F-22E180AC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75" y="2909428"/>
            <a:ext cx="7810500" cy="1571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9B00DE-69CA-94A8-0790-05F135F0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358" y="4623756"/>
            <a:ext cx="971550" cy="438150"/>
          </a:xfrm>
          <a:prstGeom prst="rect">
            <a:avLst/>
          </a:prstGeom>
        </p:spPr>
      </p:pic>
      <p:pic>
        <p:nvPicPr>
          <p:cNvPr id="3" name="Imagem 2" descr="Uma imagem com texto, Tipo de letra, file, escrita à mão&#10;&#10;Descrição gerada automaticamente">
            <a:extLst>
              <a:ext uri="{FF2B5EF4-FFF2-40B4-BE49-F238E27FC236}">
                <a16:creationId xmlns:a16="http://schemas.microsoft.com/office/drawing/2014/main" id="{8C3E63DD-B9C0-2AC6-CF83-779F5C806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694" y="5121746"/>
            <a:ext cx="58864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Feature-Based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Personalization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Add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user-specific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vector</a:t>
            </a:r>
            <a:r>
              <a:rPr lang="pt-PT" sz="2600">
                <a:ea typeface="+mn-lt"/>
                <a:cs typeface="+mn-lt"/>
              </a:rPr>
              <a:t>!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A918A9-5B3D-DE7D-79D8-ABA03B67A7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6" name="Imagem 5" descr="Uma imagem com texto, captura de ecrã, file, Tipo de letra&#10;&#10;Descrição gerada automaticamente">
            <a:extLst>
              <a:ext uri="{FF2B5EF4-FFF2-40B4-BE49-F238E27FC236}">
                <a16:creationId xmlns:a16="http://schemas.microsoft.com/office/drawing/2014/main" id="{598FDF99-DAEE-D24C-89B3-FDC03445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16" y="2428488"/>
            <a:ext cx="9324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Feature-Based</a:t>
            </a:r>
            <a:endParaRPr lang="pt-PT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Pros: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No </a:t>
            </a:r>
            <a:r>
              <a:rPr lang="pt-PT" sz="2600" err="1">
                <a:ea typeface="+mn-lt"/>
                <a:cs typeface="+mn-lt"/>
              </a:rPr>
              <a:t>cold-start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issue</a:t>
            </a:r>
            <a:r>
              <a:rPr lang="pt-PT" sz="2600">
                <a:ea typeface="+mn-lt"/>
                <a:cs typeface="+mn-lt"/>
              </a:rPr>
              <a:t>!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Even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if</a:t>
            </a:r>
            <a:r>
              <a:rPr lang="pt-PT" sz="2200">
                <a:ea typeface="+mn-lt"/>
                <a:cs typeface="+mn-lt"/>
              </a:rPr>
              <a:t> a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</a:t>
            </a:r>
            <a:r>
              <a:rPr lang="pt-PT" sz="2200">
                <a:ea typeface="+mn-lt"/>
                <a:cs typeface="+mn-lt"/>
              </a:rPr>
              <a:t>/item </a:t>
            </a:r>
            <a:r>
              <a:rPr lang="pt-PT" sz="2200" err="1">
                <a:ea typeface="+mn-lt"/>
                <a:cs typeface="+mn-lt"/>
              </a:rPr>
              <a:t>has</a:t>
            </a:r>
            <a:r>
              <a:rPr lang="pt-PT" sz="2200">
                <a:ea typeface="+mn-lt"/>
                <a:cs typeface="+mn-lt"/>
              </a:rPr>
              <a:t> no </a:t>
            </a:r>
            <a:r>
              <a:rPr lang="pt-PT" sz="2200" err="1">
                <a:ea typeface="+mn-lt"/>
                <a:cs typeface="+mn-lt"/>
              </a:rPr>
              <a:t>purchase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history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you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know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features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about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them</a:t>
            </a:r>
            <a:r>
              <a:rPr lang="pt-PT" sz="220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Personalizes to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item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Scalable</a:t>
            </a:r>
            <a:r>
              <a:rPr lang="pt-PT" sz="2600">
                <a:ea typeface="+mn-lt"/>
                <a:cs typeface="+mn-lt"/>
              </a:rPr>
              <a:t> (</a:t>
            </a:r>
            <a:r>
              <a:rPr lang="pt-PT" sz="2600" err="1">
                <a:ea typeface="+mn-lt"/>
                <a:cs typeface="+mn-lt"/>
              </a:rPr>
              <a:t>only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need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store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weights</a:t>
            </a:r>
            <a:r>
              <a:rPr lang="pt-PT" sz="2600">
                <a:ea typeface="+mn-lt"/>
                <a:cs typeface="+mn-lt"/>
              </a:rPr>
              <a:t> per </a:t>
            </a:r>
            <a:r>
              <a:rPr lang="pt-PT" sz="2600" err="1">
                <a:ea typeface="+mn-lt"/>
                <a:cs typeface="+mn-lt"/>
              </a:rPr>
              <a:t>feature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add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arbitrary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(e.g., time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day</a:t>
            </a:r>
            <a:r>
              <a:rPr lang="pt-PT" sz="2600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Hand-crafting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very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tedious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unscalable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7BE57C-FD1C-352B-4A17-B3794A20D84E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79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Want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recommend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movies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based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ratings for </a:t>
            </a:r>
            <a:r>
              <a:rPr lang="pt-PT" sz="3000" err="1">
                <a:ea typeface="+mn-lt"/>
                <a:cs typeface="+mn-lt"/>
              </a:rPr>
              <a:t>movies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5E701C5E-34C0-41E3-7B74-88BA43B2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2" y="2094342"/>
            <a:ext cx="4105275" cy="3781425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316796F-5A08-7906-E61A-A596137AA9F3}"/>
              </a:ext>
            </a:extLst>
          </p:cNvPr>
          <p:cNvSpPr txBox="1">
            <a:spLocks/>
          </p:cNvSpPr>
          <p:nvPr/>
        </p:nvSpPr>
        <p:spPr>
          <a:xfrm>
            <a:off x="611660" y="2402545"/>
            <a:ext cx="6943372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err="1">
                <a:ea typeface="+mn-lt"/>
                <a:cs typeface="+mn-lt"/>
              </a:rPr>
              <a:t>Challenge</a:t>
            </a:r>
            <a:r>
              <a:rPr lang="pt-PT" sz="300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rated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relatively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few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entire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catalog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Can </a:t>
            </a:r>
            <a:r>
              <a:rPr lang="pt-PT" sz="3000" err="1">
                <a:ea typeface="+mn-lt"/>
                <a:cs typeface="+mn-lt"/>
              </a:rPr>
              <a:t>think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as a </a:t>
            </a:r>
            <a:r>
              <a:rPr lang="pt-PT" sz="3000" err="1">
                <a:ea typeface="+mn-lt"/>
                <a:cs typeface="+mn-lt"/>
              </a:rPr>
              <a:t>matrix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ratings </a:t>
            </a:r>
            <a:r>
              <a:rPr lang="pt-PT" sz="3000" err="1">
                <a:ea typeface="+mn-lt"/>
                <a:cs typeface="+mn-lt"/>
              </a:rPr>
              <a:t>with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missing</a:t>
            </a:r>
            <a:r>
              <a:rPr lang="pt-PT" sz="3000">
                <a:ea typeface="+mn-lt"/>
                <a:cs typeface="+mn-lt"/>
              </a:rPr>
              <a:t> data!</a:t>
            </a:r>
          </a:p>
        </p:txBody>
      </p:sp>
      <p:pic>
        <p:nvPicPr>
          <p:cNvPr id="9" name="Imagem 8" descr="Uma imagem com texto, quadrado, captura de ecrã, puzzle de palavras-cruzadas&#10;&#10;Descrição gerada automaticamente">
            <a:extLst>
              <a:ext uri="{FF2B5EF4-FFF2-40B4-BE49-F238E27FC236}">
                <a16:creationId xmlns:a16="http://schemas.microsoft.com/office/drawing/2014/main" id="{B7D7C946-57AF-CF4A-C075-6543C8B8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08" y="4682824"/>
            <a:ext cx="4977971" cy="18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8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Assumptions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Assume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each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has</a:t>
            </a:r>
            <a:r>
              <a:rPr lang="pt-PT" sz="2600">
                <a:ea typeface="+mn-lt"/>
                <a:cs typeface="+mn-lt"/>
              </a:rPr>
              <a:t> k (</a:t>
            </a:r>
            <a:r>
              <a:rPr lang="pt-PT" sz="2600" err="1">
                <a:ea typeface="+mn-lt"/>
                <a:cs typeface="+mn-lt"/>
              </a:rPr>
              <a:t>unknown</a:t>
            </a:r>
            <a:r>
              <a:rPr lang="pt-PT" sz="2600">
                <a:ea typeface="+mn-lt"/>
                <a:cs typeface="+mn-lt"/>
              </a:rPr>
              <a:t>) </a:t>
            </a: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e.g., k </a:t>
            </a:r>
            <a:r>
              <a:rPr lang="pt-PT" sz="2200" err="1">
                <a:ea typeface="+mn-lt"/>
                <a:cs typeface="+mn-lt"/>
              </a:rPr>
              <a:t>possible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genres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of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movies</a:t>
            </a:r>
            <a:r>
              <a:rPr lang="pt-PT" sz="2200">
                <a:ea typeface="+mn-lt"/>
                <a:cs typeface="+mn-lt"/>
              </a:rPr>
              <a:t> (</a:t>
            </a:r>
            <a:r>
              <a:rPr lang="pt-PT" sz="2200" err="1">
                <a:ea typeface="+mn-lt"/>
                <a:cs typeface="+mn-lt"/>
              </a:rPr>
              <a:t>action</a:t>
            </a:r>
            <a:r>
              <a:rPr lang="pt-PT" sz="2200">
                <a:ea typeface="+mn-lt"/>
                <a:cs typeface="+mn-lt"/>
              </a:rPr>
              <a:t>, romance, </a:t>
            </a:r>
            <a:r>
              <a:rPr lang="pt-PT" sz="2200" err="1">
                <a:ea typeface="+mn-lt"/>
                <a:cs typeface="+mn-lt"/>
              </a:rPr>
              <a:t>sci</a:t>
            </a:r>
            <a:r>
              <a:rPr lang="pt-PT" sz="2200">
                <a:ea typeface="+mn-lt"/>
                <a:cs typeface="+mn-lt"/>
              </a:rPr>
              <a:t>-fi, etc.)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Then</a:t>
            </a:r>
            <a:r>
              <a:rPr lang="pt-PT" sz="260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describe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</a:t>
            </a:r>
            <a:r>
              <a:rPr lang="pt-PT" sz="2600">
                <a:ea typeface="+mn-lt"/>
                <a:cs typeface="+mn-lt"/>
              </a:rPr>
              <a:t> item v </a:t>
            </a:r>
            <a:r>
              <a:rPr lang="pt-PT" sz="2600" err="1">
                <a:ea typeface="+mn-lt"/>
                <a:cs typeface="+mn-lt"/>
              </a:rPr>
              <a:t>with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vector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</a:t>
            </a:r>
            <a:r>
              <a:rPr lang="pt-PT" sz="2600" baseline="-25000" err="1">
                <a:ea typeface="+mn-lt"/>
                <a:cs typeface="+mn-lt"/>
              </a:rPr>
              <a:t>v</a:t>
            </a:r>
            <a:endParaRPr lang="pt-PT" sz="2600" baseline="-250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How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much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movie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action</a:t>
            </a:r>
            <a:r>
              <a:rPr lang="pt-PT" sz="2200">
                <a:ea typeface="+mn-lt"/>
                <a:cs typeface="+mn-lt"/>
              </a:rPr>
              <a:t>, romance, </a:t>
            </a:r>
            <a:r>
              <a:rPr lang="pt-PT" sz="2200" err="1">
                <a:ea typeface="+mn-lt"/>
                <a:cs typeface="+mn-lt"/>
              </a:rPr>
              <a:t>sci</a:t>
            </a:r>
            <a:r>
              <a:rPr lang="pt-PT" sz="2200">
                <a:ea typeface="+mn-lt"/>
                <a:cs typeface="+mn-lt"/>
              </a:rPr>
              <a:t>-fi, …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e.g., </a:t>
            </a:r>
            <a:r>
              <a:rPr lang="pt-PT" sz="2200" err="1">
                <a:ea typeface="+mn-lt"/>
                <a:cs typeface="+mn-lt"/>
              </a:rPr>
              <a:t>R</a:t>
            </a:r>
            <a:r>
              <a:rPr lang="pt-PT" sz="2200" baseline="-25000" err="1">
                <a:ea typeface="+mn-lt"/>
                <a:cs typeface="+mn-lt"/>
              </a:rPr>
              <a:t>v</a:t>
            </a:r>
            <a:r>
              <a:rPr lang="pt-PT" sz="2200">
                <a:ea typeface="+mn-lt"/>
                <a:cs typeface="+mn-lt"/>
              </a:rPr>
              <a:t> = [0.3, 0.01, 1.5, …]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also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describe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each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 u </a:t>
            </a:r>
            <a:r>
              <a:rPr lang="pt-PT" sz="2600" err="1">
                <a:ea typeface="+mn-lt"/>
                <a:cs typeface="+mn-lt"/>
              </a:rPr>
              <a:t>with</a:t>
            </a:r>
            <a:r>
              <a:rPr lang="pt-PT" sz="2600">
                <a:ea typeface="+mn-lt"/>
                <a:cs typeface="+mn-lt"/>
              </a:rPr>
              <a:t> a </a:t>
            </a:r>
            <a:r>
              <a:rPr lang="pt-PT" sz="2600" err="1">
                <a:ea typeface="+mn-lt"/>
                <a:cs typeface="+mn-lt"/>
              </a:rPr>
              <a:t>feature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vector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</a:t>
            </a:r>
            <a:r>
              <a:rPr lang="pt-PT" sz="2600" baseline="-25000" err="1">
                <a:ea typeface="+mn-lt"/>
                <a:cs typeface="+mn-lt"/>
              </a:rPr>
              <a:t>u</a:t>
            </a:r>
            <a:endParaRPr lang="pt-PT" sz="2600" baseline="-250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How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much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like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action</a:t>
            </a:r>
            <a:r>
              <a:rPr lang="pt-PT" sz="2200">
                <a:ea typeface="+mn-lt"/>
                <a:cs typeface="+mn-lt"/>
              </a:rPr>
              <a:t>, romance, </a:t>
            </a:r>
            <a:r>
              <a:rPr lang="pt-PT" sz="2200" err="1">
                <a:ea typeface="+mn-lt"/>
                <a:cs typeface="+mn-lt"/>
              </a:rPr>
              <a:t>sci</a:t>
            </a:r>
            <a:r>
              <a:rPr lang="pt-PT" sz="2200">
                <a:ea typeface="+mn-lt"/>
                <a:cs typeface="+mn-lt"/>
              </a:rPr>
              <a:t>-fi, ….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Example</a:t>
            </a:r>
            <a:r>
              <a:rPr lang="pt-PT" sz="2200">
                <a:ea typeface="+mn-lt"/>
                <a:cs typeface="+mn-lt"/>
              </a:rPr>
              <a:t>: </a:t>
            </a:r>
            <a:r>
              <a:rPr lang="pt-PT" sz="2200" err="1">
                <a:ea typeface="+mn-lt"/>
                <a:cs typeface="+mn-lt"/>
              </a:rPr>
              <a:t>L</a:t>
            </a:r>
            <a:r>
              <a:rPr lang="pt-PT" sz="2200" baseline="-25000" err="1">
                <a:ea typeface="+mn-lt"/>
                <a:cs typeface="+mn-lt"/>
              </a:rPr>
              <a:t>u</a:t>
            </a:r>
            <a:r>
              <a:rPr lang="pt-PT" sz="2200">
                <a:ea typeface="+mn-lt"/>
                <a:cs typeface="+mn-lt"/>
              </a:rPr>
              <a:t> = [2.3, 0 , 0.7 , …]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Estimate</a:t>
            </a:r>
            <a:r>
              <a:rPr lang="pt-PT" sz="2600">
                <a:ea typeface="+mn-lt"/>
                <a:cs typeface="+mn-lt"/>
              </a:rPr>
              <a:t> rating for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 u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movie</a:t>
            </a:r>
            <a:r>
              <a:rPr lang="pt-PT" sz="2600">
                <a:ea typeface="+mn-lt"/>
                <a:cs typeface="+mn-lt"/>
              </a:rPr>
              <a:t> v as: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Rating(u, v) = </a:t>
            </a:r>
            <a:r>
              <a:rPr lang="pt-PT" sz="2200" err="1">
                <a:ea typeface="+mn-lt"/>
                <a:cs typeface="+mn-lt"/>
              </a:rPr>
              <a:t>L</a:t>
            </a:r>
            <a:r>
              <a:rPr lang="pt-PT" sz="2200" baseline="-25000" err="1">
                <a:ea typeface="+mn-lt"/>
                <a:cs typeface="+mn-lt"/>
              </a:rPr>
              <a:t>u</a:t>
            </a:r>
            <a:r>
              <a:rPr lang="pt-PT" sz="2200">
                <a:ea typeface="+mn-lt"/>
                <a:cs typeface="+mn-lt"/>
              </a:rPr>
              <a:t>*</a:t>
            </a:r>
            <a:r>
              <a:rPr lang="pt-PT" sz="2200" err="1">
                <a:ea typeface="+mn-lt"/>
                <a:cs typeface="+mn-lt"/>
              </a:rPr>
              <a:t>R</a:t>
            </a:r>
            <a:r>
              <a:rPr lang="pt-PT" sz="2200" baseline="-25000" err="1">
                <a:ea typeface="+mn-lt"/>
                <a:cs typeface="+mn-lt"/>
              </a:rPr>
              <a:t>v</a:t>
            </a:r>
            <a:r>
              <a:rPr lang="pt-PT" sz="2200" baseline="-25000">
                <a:ea typeface="+mn-lt"/>
                <a:cs typeface="+mn-lt"/>
              </a:rPr>
              <a:t> </a:t>
            </a:r>
            <a:r>
              <a:rPr lang="pt-PT" sz="2200">
                <a:ea typeface="+mn-lt"/>
                <a:cs typeface="+mn-lt"/>
              </a:rPr>
              <a:t>= 2.3 * 0.3 + 0*0.01 + 0.7*1.5 + 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8365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Retângulo, captura de ecrã&#10;&#10;Descrição gerada automaticamente">
            <a:extLst>
              <a:ext uri="{FF2B5EF4-FFF2-40B4-BE49-F238E27FC236}">
                <a16:creationId xmlns:a16="http://schemas.microsoft.com/office/drawing/2014/main" id="{131D7694-E4E0-2620-60A7-E15E048F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219" y="4641635"/>
            <a:ext cx="5239265" cy="18584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Example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Suppose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have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learned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following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movie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using</a:t>
            </a:r>
            <a:r>
              <a:rPr lang="pt-PT" sz="2600">
                <a:ea typeface="+mn-lt"/>
                <a:cs typeface="+mn-lt"/>
              </a:rPr>
              <a:t> 2 </a:t>
            </a:r>
            <a:r>
              <a:rPr lang="pt-PT" sz="2600" err="1">
                <a:ea typeface="+mn-lt"/>
                <a:cs typeface="+mn-lt"/>
              </a:rPr>
              <a:t>features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Then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predict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what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each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would</a:t>
            </a:r>
            <a:r>
              <a:rPr lang="pt-PT" sz="2600">
                <a:ea typeface="+mn-lt"/>
                <a:cs typeface="+mn-lt"/>
              </a:rPr>
              <a:t> rate </a:t>
            </a:r>
            <a:r>
              <a:rPr lang="pt-PT" sz="2600" err="1">
                <a:ea typeface="+mn-lt"/>
                <a:cs typeface="+mn-lt"/>
              </a:rPr>
              <a:t>each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movie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71E39F44-C729-B512-508B-6A5019E0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803" y="2328348"/>
            <a:ext cx="6040395" cy="15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/>
              <a:t>Goal</a:t>
            </a:r>
            <a:r>
              <a:rPr lang="pt-PT" sz="3000"/>
              <a:t>: </a:t>
            </a:r>
            <a:r>
              <a:rPr lang="pt-PT" sz="3000" err="1"/>
              <a:t>Find</a:t>
            </a:r>
            <a:r>
              <a:rPr lang="pt-PT" sz="3000"/>
              <a:t> </a:t>
            </a:r>
            <a:r>
              <a:rPr lang="pt-PT" sz="3000" err="1"/>
              <a:t>L</a:t>
            </a:r>
            <a:r>
              <a:rPr lang="pt-PT" sz="3000" baseline="-25000" err="1"/>
              <a:t>u</a:t>
            </a:r>
            <a:r>
              <a:rPr lang="pt-PT" sz="3000"/>
              <a:t> </a:t>
            </a:r>
            <a:r>
              <a:rPr lang="pt-PT" sz="3000" err="1"/>
              <a:t>and</a:t>
            </a:r>
            <a:r>
              <a:rPr lang="pt-PT" sz="3000"/>
              <a:t> </a:t>
            </a:r>
            <a:r>
              <a:rPr lang="pt-PT" sz="3000" err="1"/>
              <a:t>R</a:t>
            </a:r>
            <a:r>
              <a:rPr lang="pt-PT" sz="3000" baseline="-25000" err="1"/>
              <a:t>v</a:t>
            </a:r>
            <a:r>
              <a:rPr lang="pt-PT" sz="3000"/>
              <a:t> </a:t>
            </a:r>
            <a:r>
              <a:rPr lang="pt-PT" sz="3000" err="1"/>
              <a:t>that</a:t>
            </a:r>
            <a:r>
              <a:rPr lang="pt-PT" sz="3000"/>
              <a:t> </a:t>
            </a:r>
            <a:r>
              <a:rPr lang="pt-PT" sz="3000" err="1"/>
              <a:t>when</a:t>
            </a:r>
            <a:r>
              <a:rPr lang="pt-PT" sz="3000"/>
              <a:t> </a:t>
            </a:r>
            <a:r>
              <a:rPr lang="pt-PT" sz="3000" err="1"/>
              <a:t>multiplied</a:t>
            </a:r>
            <a:r>
              <a:rPr lang="pt-PT" sz="3000"/>
              <a:t>, </a:t>
            </a:r>
            <a:r>
              <a:rPr lang="pt-PT" sz="3000" err="1"/>
              <a:t>achieve</a:t>
            </a:r>
            <a:r>
              <a:rPr lang="pt-PT" sz="3000"/>
              <a:t> </a:t>
            </a:r>
            <a:r>
              <a:rPr lang="pt-PT" sz="3000" err="1"/>
              <a:t>predicted</a:t>
            </a:r>
            <a:r>
              <a:rPr lang="pt-PT" sz="3000"/>
              <a:t> ratings </a:t>
            </a:r>
            <a:r>
              <a:rPr lang="pt-PT" sz="3000" err="1"/>
              <a:t>that</a:t>
            </a:r>
            <a:r>
              <a:rPr lang="pt-PT" sz="3000"/>
              <a:t> are </a:t>
            </a:r>
            <a:r>
              <a:rPr lang="pt-PT" sz="3000" err="1"/>
              <a:t>close</a:t>
            </a:r>
            <a:r>
              <a:rPr lang="pt-PT" sz="3000"/>
              <a:t> to </a:t>
            </a:r>
            <a:r>
              <a:rPr lang="pt-PT" sz="3000" err="1"/>
              <a:t>the</a:t>
            </a:r>
            <a:r>
              <a:rPr lang="pt-PT" sz="3000"/>
              <a:t> </a:t>
            </a:r>
            <a:r>
              <a:rPr lang="pt-PT" sz="3000" err="1"/>
              <a:t>values</a:t>
            </a:r>
            <a:r>
              <a:rPr lang="pt-PT" sz="3000"/>
              <a:t> </a:t>
            </a:r>
            <a:r>
              <a:rPr lang="pt-PT" sz="3000" err="1"/>
              <a:t>that</a:t>
            </a:r>
            <a:r>
              <a:rPr lang="pt-PT" sz="3000"/>
              <a:t> </a:t>
            </a:r>
            <a:r>
              <a:rPr lang="pt-PT" sz="3000" err="1"/>
              <a:t>we</a:t>
            </a:r>
            <a:r>
              <a:rPr lang="pt-PT" sz="3000"/>
              <a:t> </a:t>
            </a:r>
            <a:r>
              <a:rPr lang="pt-PT" sz="3000" err="1"/>
              <a:t>have</a:t>
            </a:r>
            <a:r>
              <a:rPr lang="pt-PT" sz="3000"/>
              <a:t> data for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Our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quality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metric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</a:t>
            </a:r>
            <a:r>
              <a:rPr lang="pt-PT" sz="3000">
                <a:ea typeface="+mn-lt"/>
                <a:cs typeface="+mn-lt"/>
              </a:rPr>
              <a:t> (</a:t>
            </a:r>
            <a:r>
              <a:rPr lang="pt-PT" sz="3000" err="1">
                <a:ea typeface="+mn-lt"/>
                <a:cs typeface="+mn-lt"/>
              </a:rPr>
              <a:t>could</a:t>
            </a:r>
            <a:r>
              <a:rPr lang="pt-PT" sz="3000">
                <a:ea typeface="+mn-lt"/>
                <a:cs typeface="+mn-lt"/>
              </a:rPr>
              <a:t> use </a:t>
            </a:r>
            <a:r>
              <a:rPr lang="pt-PT" sz="3000" err="1">
                <a:ea typeface="+mn-lt"/>
                <a:cs typeface="+mn-lt"/>
              </a:rPr>
              <a:t>others</a:t>
            </a:r>
            <a:r>
              <a:rPr lang="pt-PT" sz="3000">
                <a:ea typeface="+mn-lt"/>
                <a:cs typeface="+mn-lt"/>
              </a:rPr>
              <a:t>):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captura de ecrã, quadrado, diagrama, file&#10;&#10;Descrição gerada automaticamente">
            <a:extLst>
              <a:ext uri="{FF2B5EF4-FFF2-40B4-BE49-F238E27FC236}">
                <a16:creationId xmlns:a16="http://schemas.microsoft.com/office/drawing/2014/main" id="{65174C81-DCEB-1DF8-9C66-86776A92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228" y="1261934"/>
            <a:ext cx="9258300" cy="2171700"/>
          </a:xfrm>
          <a:prstGeom prst="rect">
            <a:avLst/>
          </a:prstGeom>
        </p:spPr>
      </p:pic>
      <p:pic>
        <p:nvPicPr>
          <p:cNvPr id="6" name="Imagem 5" descr="Uma imagem com texto, Tipo de letra, branco, file&#10;&#10;Descrição gerada automaticamente">
            <a:extLst>
              <a:ext uri="{FF2B5EF4-FFF2-40B4-BE49-F238E27FC236}">
                <a16:creationId xmlns:a16="http://schemas.microsoft.com/office/drawing/2014/main" id="{48101B1E-3BF5-F1BE-6470-4A360ADA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52" y="5502489"/>
            <a:ext cx="46958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2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Recommendation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been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widely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applied</a:t>
            </a:r>
            <a:r>
              <a:rPr lang="pt-PT" sz="3000">
                <a:ea typeface="+mn-lt"/>
                <a:cs typeface="+mn-lt"/>
              </a:rPr>
              <a:t> in online </a:t>
            </a:r>
            <a:r>
              <a:rPr lang="pt-PT" sz="3000" err="1">
                <a:ea typeface="+mn-lt"/>
                <a:cs typeface="+mn-lt"/>
              </a:rPr>
              <a:t>services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b="1">
                <a:solidFill>
                  <a:schemeClr val="accent1"/>
                </a:solidFill>
                <a:ea typeface="+mn-lt"/>
                <a:cs typeface="+mn-lt"/>
              </a:rPr>
              <a:t>E-commerce,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Content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Sharing</a:t>
            </a:r>
            <a:r>
              <a:rPr lang="pt-PT" sz="2600">
                <a:ea typeface="+mn-lt"/>
                <a:cs typeface="+mn-lt"/>
              </a:rPr>
              <a:t>, Social </a:t>
            </a:r>
            <a:r>
              <a:rPr lang="pt-PT" sz="2600" err="1">
                <a:ea typeface="+mn-lt"/>
                <a:cs typeface="+mn-lt"/>
              </a:rPr>
              <a:t>Networking</a:t>
            </a:r>
            <a:r>
              <a:rPr lang="pt-PT" sz="2600">
                <a:ea typeface="+mn-lt"/>
                <a:cs typeface="+mn-lt"/>
              </a:rPr>
              <a:t> ... 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D0DA7498-DC72-9E4B-56D7-3436E981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08" y="2453187"/>
            <a:ext cx="8958012" cy="4037097"/>
          </a:xfrm>
          <a:prstGeom prst="rect">
            <a:avLst/>
          </a:prstGeom>
        </p:spPr>
      </p:pic>
      <p:pic>
        <p:nvPicPr>
          <p:cNvPr id="8" name="Imagem 7" descr="Uma imagem com clipart, Gráficos, logótipo, design&#10;&#10;Descrição gerada automaticamente">
            <a:extLst>
              <a:ext uri="{FF2B5EF4-FFF2-40B4-BE49-F238E27FC236}">
                <a16:creationId xmlns:a16="http://schemas.microsoft.com/office/drawing/2014/main" id="{8AD9BAE3-8E67-C324-5836-3BBB7407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007" r="-242" b="27007"/>
          <a:stretch/>
        </p:blipFill>
        <p:spPr>
          <a:xfrm>
            <a:off x="2771994" y="3206415"/>
            <a:ext cx="1664937" cy="759244"/>
          </a:xfrm>
          <a:prstGeom prst="rect">
            <a:avLst/>
          </a:prstGeom>
        </p:spPr>
      </p:pic>
      <p:pic>
        <p:nvPicPr>
          <p:cNvPr id="10" name="Imagem 9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3999C7B0-EB45-99AB-E5C6-6734106FC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509" y="3102893"/>
            <a:ext cx="1096378" cy="852739"/>
          </a:xfrm>
          <a:prstGeom prst="rect">
            <a:avLst/>
          </a:prstGeom>
        </p:spPr>
      </p:pic>
      <p:sp>
        <p:nvSpPr>
          <p:cNvPr id="11" name="CaixaDeTexto 7">
            <a:extLst>
              <a:ext uri="{FF2B5EF4-FFF2-40B4-BE49-F238E27FC236}">
                <a16:creationId xmlns:a16="http://schemas.microsoft.com/office/drawing/2014/main" id="{08E7F3B9-0A83-B364-7FFE-E794A57A908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325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pt-PT" sz="3000">
                <a:ea typeface="+mn-lt"/>
                <a:cs typeface="+mn-lt"/>
              </a:rPr>
              <a:t>Is </a:t>
            </a:r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problem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posed</a:t>
            </a:r>
            <a:r>
              <a:rPr lang="pt-PT" sz="3000">
                <a:ea typeface="+mn-lt"/>
                <a:cs typeface="+mn-lt"/>
              </a:rPr>
              <a:t>? </a:t>
            </a:r>
            <a:r>
              <a:rPr lang="pt-PT" sz="3000" err="1">
                <a:ea typeface="+mn-lt"/>
                <a:cs typeface="+mn-lt"/>
              </a:rPr>
              <a:t>Unfortunately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there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not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unique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pPr>
              <a:buFont typeface="Arial"/>
            </a:pPr>
            <a:endParaRPr lang="pt-PT" sz="3000">
              <a:ea typeface="+mn-lt"/>
              <a:cs typeface="+mn-lt"/>
            </a:endParaRPr>
          </a:p>
          <a:p>
            <a:pPr>
              <a:buFont typeface="Arial"/>
            </a:pPr>
            <a:r>
              <a:rPr lang="pt-PT" sz="3000">
                <a:ea typeface="+mn-lt"/>
                <a:cs typeface="+mn-lt"/>
              </a:rPr>
              <a:t>For </a:t>
            </a:r>
            <a:r>
              <a:rPr lang="pt-PT" sz="3000" err="1">
                <a:ea typeface="+mn-lt"/>
                <a:cs typeface="+mn-lt"/>
              </a:rPr>
              <a:t>example</a:t>
            </a:r>
            <a:r>
              <a:rPr lang="pt-PT" sz="3000">
                <a:ea typeface="+mn-lt"/>
                <a:cs typeface="+mn-lt"/>
              </a:rPr>
              <a:t>, assume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had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número, Retângulo, file, quadrado&#10;&#10;Descrição gerada automaticamente">
            <a:extLst>
              <a:ext uri="{FF2B5EF4-FFF2-40B4-BE49-F238E27FC236}">
                <a16:creationId xmlns:a16="http://schemas.microsoft.com/office/drawing/2014/main" id="{79426BB1-8E21-828F-3E04-14624483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604697"/>
            <a:ext cx="7800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3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Matrix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Factorization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pt-PT" sz="3000">
                <a:ea typeface="+mn-lt"/>
                <a:cs typeface="+mn-lt"/>
              </a:rPr>
              <a:t>Is </a:t>
            </a:r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problem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posed</a:t>
            </a:r>
            <a:r>
              <a:rPr lang="pt-PT" sz="3000">
                <a:ea typeface="+mn-lt"/>
                <a:cs typeface="+mn-lt"/>
              </a:rPr>
              <a:t>? </a:t>
            </a:r>
            <a:r>
              <a:rPr lang="pt-PT" sz="3000" err="1">
                <a:ea typeface="+mn-lt"/>
                <a:cs typeface="+mn-lt"/>
              </a:rPr>
              <a:t>Unfortunately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there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not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unique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pPr>
              <a:buFont typeface="Arial"/>
            </a:pPr>
            <a:endParaRPr lang="pt-PT" sz="3000">
              <a:ea typeface="+mn-lt"/>
              <a:cs typeface="+mn-lt"/>
            </a:endParaRPr>
          </a:p>
          <a:p>
            <a:pPr>
              <a:buFont typeface="Arial"/>
            </a:pPr>
            <a:r>
              <a:rPr lang="pt-PT" sz="3000" err="1">
                <a:ea typeface="+mn-lt"/>
                <a:cs typeface="+mn-lt"/>
              </a:rPr>
              <a:t>Then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doubling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everything</a:t>
            </a:r>
            <a:r>
              <a:rPr lang="pt-PT" sz="3000">
                <a:ea typeface="+mn-lt"/>
                <a:cs typeface="+mn-lt"/>
              </a:rPr>
              <a:t> in L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halving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everything</a:t>
            </a:r>
            <a:r>
              <a:rPr lang="pt-PT" sz="3000">
                <a:ea typeface="+mn-lt"/>
                <a:cs typeface="+mn-lt"/>
              </a:rPr>
              <a:t> in R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also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valid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.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same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true</a:t>
            </a:r>
            <a:r>
              <a:rPr lang="pt-PT" sz="300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all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constant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multiples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6" name="Imagem 5" descr="Uma imagem com texto, captura de ecrã, número, file&#10;&#10;Descrição gerada automaticamente">
            <a:extLst>
              <a:ext uri="{FF2B5EF4-FFF2-40B4-BE49-F238E27FC236}">
                <a16:creationId xmlns:a16="http://schemas.microsoft.com/office/drawing/2014/main" id="{9A6E1238-425E-1E84-A110-38BB7596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3851832"/>
            <a:ext cx="80581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28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Collaborative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626"/>
            <a:ext cx="10949020" cy="52160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>
                <a:ea typeface="+mn-lt"/>
                <a:cs typeface="+mn-lt"/>
              </a:rPr>
              <a:t>Pros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Works for </a:t>
            </a:r>
            <a:r>
              <a:rPr lang="pt-PT" sz="2600" err="1">
                <a:ea typeface="+mn-lt"/>
                <a:cs typeface="+mn-lt"/>
              </a:rPr>
              <a:t>any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kind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item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No </a:t>
            </a:r>
            <a:r>
              <a:rPr lang="pt-PT" sz="2200" err="1">
                <a:ea typeface="+mn-lt"/>
                <a:cs typeface="+mn-lt"/>
              </a:rPr>
              <a:t>feature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selction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needed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Cons</a:t>
            </a:r>
            <a:r>
              <a:rPr lang="pt-PT" sz="3000">
                <a:ea typeface="+mn-lt"/>
                <a:cs typeface="+mn-lt"/>
              </a:rPr>
              <a:t>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Cold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start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Nedd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enough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users</a:t>
            </a:r>
            <a:r>
              <a:rPr lang="pt-PT" sz="2200">
                <a:ea typeface="+mn-lt"/>
                <a:cs typeface="+mn-lt"/>
              </a:rPr>
              <a:t> in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system</a:t>
            </a:r>
            <a:r>
              <a:rPr lang="pt-PT" sz="2200">
                <a:ea typeface="+mn-lt"/>
                <a:cs typeface="+mn-lt"/>
              </a:rPr>
              <a:t> to </a:t>
            </a:r>
            <a:r>
              <a:rPr lang="pt-PT" sz="2200" err="1">
                <a:ea typeface="+mn-lt"/>
                <a:cs typeface="+mn-lt"/>
              </a:rPr>
              <a:t>find</a:t>
            </a:r>
            <a:r>
              <a:rPr lang="pt-PT" sz="2200">
                <a:ea typeface="+mn-lt"/>
                <a:cs typeface="+mn-lt"/>
              </a:rPr>
              <a:t> a match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Sparsity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</a:t>
            </a:r>
            <a:r>
              <a:rPr lang="pt-PT" sz="2200">
                <a:ea typeface="+mn-lt"/>
                <a:cs typeface="+mn-lt"/>
              </a:rPr>
              <a:t>/ratings </a:t>
            </a:r>
            <a:r>
              <a:rPr lang="pt-PT" sz="2200" err="1">
                <a:ea typeface="+mn-lt"/>
                <a:cs typeface="+mn-lt"/>
              </a:rPr>
              <a:t>matrix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sparse</a:t>
            </a:r>
            <a:endParaRPr lang="pt-PT" sz="2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Hard to </a:t>
            </a:r>
            <a:r>
              <a:rPr lang="pt-PT" sz="2200" err="1">
                <a:ea typeface="+mn-lt"/>
                <a:cs typeface="+mn-lt"/>
              </a:rPr>
              <a:t>find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users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that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rated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the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same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First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rater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Cannot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tecommend</a:t>
            </a:r>
            <a:r>
              <a:rPr lang="pt-PT" sz="2200">
                <a:ea typeface="+mn-lt"/>
                <a:cs typeface="+mn-lt"/>
              </a:rPr>
              <a:t> na item </a:t>
            </a:r>
            <a:r>
              <a:rPr lang="pt-PT" sz="2200" err="1">
                <a:ea typeface="+mn-lt"/>
                <a:cs typeface="+mn-lt"/>
              </a:rPr>
              <a:t>that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has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not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been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previously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rated</a:t>
            </a: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Popularity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bias</a:t>
            </a:r>
            <a:r>
              <a:rPr lang="pt-PT" sz="2600">
                <a:ea typeface="+mn-lt"/>
                <a:cs typeface="+mn-lt"/>
              </a:rPr>
              <a:t>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Cannot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recommend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 to </a:t>
            </a:r>
            <a:r>
              <a:rPr lang="pt-PT" sz="2200" err="1">
                <a:ea typeface="+mn-lt"/>
                <a:cs typeface="+mn-lt"/>
              </a:rPr>
              <a:t>someone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with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unique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taste</a:t>
            </a:r>
            <a:endParaRPr lang="pt-PT" sz="2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Tends</a:t>
            </a:r>
            <a:r>
              <a:rPr lang="pt-PT" sz="2200">
                <a:ea typeface="+mn-lt"/>
                <a:cs typeface="+mn-lt"/>
              </a:rPr>
              <a:t> to </a:t>
            </a:r>
            <a:r>
              <a:rPr lang="pt-PT" sz="2200" err="1">
                <a:ea typeface="+mn-lt"/>
                <a:cs typeface="+mn-lt"/>
              </a:rPr>
              <a:t>recommend</a:t>
            </a:r>
            <a:r>
              <a:rPr lang="pt-PT" sz="2200">
                <a:ea typeface="+mn-lt"/>
                <a:cs typeface="+mn-lt"/>
              </a:rPr>
              <a:t> popular </a:t>
            </a:r>
            <a:r>
              <a:rPr lang="pt-PT" sz="2200" err="1">
                <a:ea typeface="+mn-lt"/>
                <a:cs typeface="+mn-lt"/>
              </a:rPr>
              <a:t>items</a:t>
            </a:r>
            <a:endParaRPr lang="pt-PT" sz="22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7302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Hybrid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Methods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Implement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two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or</a:t>
            </a:r>
            <a:r>
              <a:rPr lang="pt-PT" sz="3000">
                <a:ea typeface="+mn-lt"/>
                <a:cs typeface="+mn-lt"/>
              </a:rPr>
              <a:t> more </a:t>
            </a:r>
            <a:r>
              <a:rPr lang="pt-PT" sz="3000" err="1">
                <a:ea typeface="+mn-lt"/>
                <a:cs typeface="+mn-lt"/>
              </a:rPr>
              <a:t>different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recommenders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combine </a:t>
            </a:r>
            <a:r>
              <a:rPr lang="pt-PT" sz="3000" err="1">
                <a:ea typeface="+mn-lt"/>
                <a:cs typeface="+mn-lt"/>
              </a:rPr>
              <a:t>predictions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Perhaps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using</a:t>
            </a:r>
            <a:r>
              <a:rPr lang="pt-PT" sz="2600">
                <a:ea typeface="+mn-lt"/>
                <a:cs typeface="+mn-lt"/>
              </a:rPr>
              <a:t> a linear </a:t>
            </a:r>
            <a:r>
              <a:rPr lang="pt-PT" sz="2600" err="1">
                <a:ea typeface="+mn-lt"/>
                <a:cs typeface="+mn-lt"/>
              </a:rPr>
              <a:t>model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Add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content-based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methods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collaborative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filtering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Item </a:t>
            </a:r>
            <a:r>
              <a:rPr lang="pt-PT" sz="2600" err="1">
                <a:ea typeface="+mn-lt"/>
                <a:cs typeface="+mn-lt"/>
              </a:rPr>
              <a:t>profiles</a:t>
            </a:r>
            <a:r>
              <a:rPr lang="pt-PT" sz="260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new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Demographics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deal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with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new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6270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Evaluation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captura de ecrã, amarelo, Retângulo, file&#10;&#10;Descrição gerada automaticamente">
            <a:extLst>
              <a:ext uri="{FF2B5EF4-FFF2-40B4-BE49-F238E27FC236}">
                <a16:creationId xmlns:a16="http://schemas.microsoft.com/office/drawing/2014/main" id="{462E7E7C-5E74-3857-C36E-A2D79C01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76" y="1209289"/>
            <a:ext cx="5610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5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Evaluation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6" name="Imagem 5" descr="Uma imagem com captura de ecrã, texto, Retângulo, quadrado&#10;&#10;Descrição gerada automaticamente">
            <a:extLst>
              <a:ext uri="{FF2B5EF4-FFF2-40B4-BE49-F238E27FC236}">
                <a16:creationId xmlns:a16="http://schemas.microsoft.com/office/drawing/2014/main" id="{8174A480-45C0-8AE8-AA32-6BD60B31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1202081"/>
            <a:ext cx="6981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3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Evaluating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Predictions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Compare </a:t>
            </a:r>
            <a:r>
              <a:rPr lang="pt-PT" sz="3000" err="1">
                <a:ea typeface="+mn-lt"/>
                <a:cs typeface="+mn-lt"/>
              </a:rPr>
              <a:t>predictions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with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known</a:t>
            </a:r>
            <a:r>
              <a:rPr lang="pt-PT" sz="3000">
                <a:ea typeface="+mn-lt"/>
                <a:cs typeface="+mn-lt"/>
              </a:rPr>
              <a:t> ratings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Root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Mean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Squared</a:t>
            </a:r>
            <a:r>
              <a:rPr lang="pt-PT" sz="2600">
                <a:ea typeface="+mn-lt"/>
                <a:cs typeface="+mn-lt"/>
              </a:rPr>
              <a:t> Error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Precision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at</a:t>
            </a:r>
            <a:r>
              <a:rPr lang="pt-PT" sz="2600">
                <a:ea typeface="+mn-lt"/>
                <a:cs typeface="+mn-lt"/>
              </a:rPr>
              <a:t> top X: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>
                <a:ea typeface="+mn-lt"/>
                <a:cs typeface="+mn-lt"/>
              </a:rPr>
              <a:t>% </a:t>
            </a:r>
            <a:r>
              <a:rPr lang="pt-PT" sz="2200" err="1">
                <a:ea typeface="+mn-lt"/>
                <a:cs typeface="+mn-lt"/>
              </a:rPr>
              <a:t>of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relevant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items</a:t>
            </a:r>
            <a:r>
              <a:rPr lang="pt-PT" sz="2200">
                <a:ea typeface="+mn-lt"/>
                <a:cs typeface="+mn-lt"/>
              </a:rPr>
              <a:t> in top X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Accuracy</a:t>
            </a:r>
            <a:r>
              <a:rPr lang="pt-PT" sz="2600">
                <a:ea typeface="+mn-lt"/>
                <a:cs typeface="+mn-lt"/>
              </a:rPr>
              <a:t> (</a:t>
            </a:r>
            <a:r>
              <a:rPr lang="pt-PT" sz="2600" err="1">
                <a:ea typeface="+mn-lt"/>
                <a:cs typeface="+mn-lt"/>
              </a:rPr>
              <a:t>if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predicting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</a:t>
            </a:r>
            <a:r>
              <a:rPr lang="pt-PT" sz="2600">
                <a:ea typeface="+mn-lt"/>
                <a:cs typeface="+mn-lt"/>
              </a:rPr>
              <a:t>/</a:t>
            </a:r>
            <a:r>
              <a:rPr lang="pt-PT" sz="2600" err="1">
                <a:ea typeface="+mn-lt"/>
                <a:cs typeface="+mn-lt"/>
              </a:rPr>
              <a:t>dislike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click</a:t>
            </a:r>
            <a:r>
              <a:rPr lang="pt-PT" sz="2600">
                <a:ea typeface="+mn-lt"/>
                <a:cs typeface="+mn-lt"/>
              </a:rPr>
              <a:t>/ignore)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Another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approach</a:t>
            </a:r>
            <a:r>
              <a:rPr lang="pt-PT" sz="3000">
                <a:ea typeface="+mn-lt"/>
                <a:cs typeface="+mn-lt"/>
              </a:rPr>
              <a:t>: 0/1 </a:t>
            </a:r>
            <a:r>
              <a:rPr lang="pt-PT" sz="3000" err="1">
                <a:ea typeface="+mn-lt"/>
                <a:cs typeface="+mn-lt"/>
              </a:rPr>
              <a:t>model</a:t>
            </a:r>
            <a:endParaRPr lang="pt-PT" sz="30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Coverage</a:t>
            </a:r>
            <a:r>
              <a:rPr lang="pt-PT" sz="260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number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/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wich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system</a:t>
            </a:r>
            <a:r>
              <a:rPr lang="pt-PT" sz="260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make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predictions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Precision</a:t>
            </a:r>
            <a:r>
              <a:rPr lang="pt-PT" sz="260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Accuracy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predictions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Receiver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operating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characteristic</a:t>
            </a:r>
            <a:r>
              <a:rPr lang="pt-PT" sz="260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Tradeoff</a:t>
            </a:r>
            <a:r>
              <a:rPr lang="pt-PT" sz="2600">
                <a:ea typeface="+mn-lt"/>
                <a:cs typeface="+mn-lt"/>
              </a:rPr>
              <a:t> curve </a:t>
            </a:r>
            <a:r>
              <a:rPr lang="pt-PT" sz="2600" err="1">
                <a:ea typeface="+mn-lt"/>
                <a:cs typeface="+mn-lt"/>
              </a:rPr>
              <a:t>between</a:t>
            </a:r>
            <a:r>
              <a:rPr lang="pt-PT" sz="2600">
                <a:ea typeface="+mn-lt"/>
                <a:cs typeface="+mn-lt"/>
              </a:rPr>
              <a:t> false positives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false negatives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1D6EA3A2-77EF-BDCF-7B30-77CC9CC9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2044145"/>
            <a:ext cx="74390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31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Problems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Error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Measures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Narrow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focus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accuracy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sometimes</a:t>
            </a:r>
            <a:r>
              <a:rPr lang="pt-PT" sz="3000">
                <a:ea typeface="+mn-lt"/>
                <a:cs typeface="+mn-lt"/>
              </a:rPr>
              <a:t>  misses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point</a:t>
            </a:r>
            <a:endParaRPr lang="pt-PT" sz="3000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Prediction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Diversity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Prediction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Context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Order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predictions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In </a:t>
            </a:r>
            <a:r>
              <a:rPr lang="pt-PT" sz="3000" err="1">
                <a:ea typeface="+mn-lt"/>
                <a:cs typeface="+mn-lt"/>
              </a:rPr>
              <a:t>practice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care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only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predict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high</a:t>
            </a:r>
            <a:r>
              <a:rPr lang="pt-PT" sz="3000">
                <a:ea typeface="+mn-lt"/>
                <a:cs typeface="+mn-lt"/>
              </a:rPr>
              <a:t> ratings: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RMSE </a:t>
            </a:r>
            <a:r>
              <a:rPr lang="pt-PT" sz="2600" err="1">
                <a:ea typeface="+mn-lt"/>
                <a:cs typeface="+mn-lt"/>
              </a:rPr>
              <a:t>might</a:t>
            </a:r>
            <a:r>
              <a:rPr lang="pt-PT" sz="2600">
                <a:ea typeface="+mn-lt"/>
                <a:cs typeface="+mn-lt"/>
              </a:rPr>
              <a:t> penalize a </a:t>
            </a:r>
            <a:r>
              <a:rPr lang="pt-PT" sz="2600" err="1">
                <a:ea typeface="+mn-lt"/>
                <a:cs typeface="+mn-lt"/>
              </a:rPr>
              <a:t>method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does </a:t>
            </a:r>
            <a:r>
              <a:rPr lang="pt-PT" sz="2600" err="1">
                <a:ea typeface="+mn-lt"/>
                <a:cs typeface="+mn-lt"/>
              </a:rPr>
              <a:t>well</a:t>
            </a:r>
            <a:r>
              <a:rPr lang="pt-PT" sz="260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high</a:t>
            </a:r>
            <a:r>
              <a:rPr lang="pt-PT" sz="2600">
                <a:ea typeface="+mn-lt"/>
                <a:cs typeface="+mn-lt"/>
              </a:rPr>
              <a:t> ratings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badly</a:t>
            </a:r>
            <a:r>
              <a:rPr lang="pt-PT" sz="260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others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680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Cold-Start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When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new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comes in,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don’t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! </a:t>
            </a:r>
            <a:r>
              <a:rPr lang="pt-PT" sz="3000" err="1">
                <a:ea typeface="+mn-lt"/>
                <a:cs typeface="+mn-lt"/>
              </a:rPr>
              <a:t>When</a:t>
            </a:r>
            <a:r>
              <a:rPr lang="pt-PT" sz="300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new</a:t>
            </a:r>
            <a:r>
              <a:rPr lang="pt-PT" sz="3000">
                <a:ea typeface="+mn-lt"/>
                <a:cs typeface="+mn-lt"/>
              </a:rPr>
              <a:t> item comes </a:t>
            </a:r>
            <a:r>
              <a:rPr lang="pt-PT" sz="3000" err="1">
                <a:ea typeface="+mn-lt"/>
                <a:cs typeface="+mn-lt"/>
              </a:rPr>
              <a:t>into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our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system</a:t>
            </a:r>
            <a:r>
              <a:rPr lang="pt-PT" sz="300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don’t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likes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it</a:t>
            </a:r>
            <a:r>
              <a:rPr lang="pt-PT" sz="3000">
                <a:ea typeface="+mn-lt"/>
                <a:cs typeface="+mn-lt"/>
              </a:rPr>
              <a:t>! </a:t>
            </a:r>
            <a:r>
              <a:rPr lang="pt-PT" sz="3000" err="1">
                <a:ea typeface="+mn-lt"/>
                <a:cs typeface="+mn-lt"/>
              </a:rPr>
              <a:t>This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called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cold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start</a:t>
            </a:r>
            <a:r>
              <a:rPr lang="pt-PT" sz="3000" b="1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problem</a:t>
            </a:r>
            <a:r>
              <a:rPr lang="pt-PT" sz="3000">
                <a:ea typeface="+mn-lt"/>
                <a:cs typeface="+mn-lt"/>
              </a:rPr>
              <a:t>.</a:t>
            </a:r>
            <a:endParaRPr lang="pt-PT" sz="3000"/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Addressing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cold-start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problem</a:t>
            </a:r>
            <a:r>
              <a:rPr lang="pt-PT" sz="3000">
                <a:ea typeface="+mn-lt"/>
                <a:cs typeface="+mn-lt"/>
              </a:rPr>
              <a:t> (for </a:t>
            </a:r>
            <a:r>
              <a:rPr lang="pt-PT" sz="3000" err="1">
                <a:ea typeface="+mn-lt"/>
                <a:cs typeface="+mn-lt"/>
              </a:rPr>
              <a:t>new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Give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random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predictions</a:t>
            </a:r>
            <a:r>
              <a:rPr lang="pt-PT" sz="2600">
                <a:ea typeface="+mn-lt"/>
                <a:cs typeface="+mn-lt"/>
              </a:rPr>
              <a:t> to a </a:t>
            </a:r>
            <a:r>
              <a:rPr lang="pt-PT" sz="2600" err="1">
                <a:ea typeface="+mn-lt"/>
                <a:cs typeface="+mn-lt"/>
              </a:rPr>
              <a:t>new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Give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globally</a:t>
            </a:r>
            <a:r>
              <a:rPr lang="pt-PT" sz="2600">
                <a:ea typeface="+mn-lt"/>
                <a:cs typeface="+mn-lt"/>
              </a:rPr>
              <a:t> popular </a:t>
            </a:r>
            <a:r>
              <a:rPr lang="pt-PT" sz="2600" err="1">
                <a:ea typeface="+mn-lt"/>
                <a:cs typeface="+mn-lt"/>
              </a:rPr>
              <a:t>recommendations</a:t>
            </a:r>
            <a:r>
              <a:rPr lang="pt-PT" sz="2600">
                <a:ea typeface="+mn-lt"/>
                <a:cs typeface="+mn-lt"/>
              </a:rPr>
              <a:t> to a </a:t>
            </a:r>
            <a:r>
              <a:rPr lang="pt-PT" sz="2600" err="1">
                <a:ea typeface="+mn-lt"/>
                <a:cs typeface="+mn-lt"/>
              </a:rPr>
              <a:t>new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Require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to rate </a:t>
            </a:r>
            <a:r>
              <a:rPr lang="pt-PT" sz="2600" err="1">
                <a:ea typeface="+mn-lt"/>
                <a:cs typeface="+mn-lt"/>
              </a:rPr>
              <a:t>items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before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service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Use a </a:t>
            </a:r>
            <a:r>
              <a:rPr lang="pt-PT" sz="2600" err="1">
                <a:ea typeface="+mn-lt"/>
                <a:cs typeface="+mn-lt"/>
              </a:rPr>
              <a:t>feature-based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model</a:t>
            </a:r>
            <a:r>
              <a:rPr lang="pt-PT" sz="2600">
                <a:ea typeface="+mn-lt"/>
                <a:cs typeface="+mn-lt"/>
              </a:rPr>
              <a:t> (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>
                <a:ea typeface="+mn-lt"/>
                <a:cs typeface="+mn-lt"/>
              </a:rPr>
              <a:t> a </a:t>
            </a:r>
            <a:r>
              <a:rPr lang="pt-PT" sz="2600" err="1">
                <a:ea typeface="+mn-lt"/>
                <a:cs typeface="+mn-lt"/>
              </a:rPr>
              <a:t>hybrid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between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feature-based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matrix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factorization</a:t>
            </a:r>
            <a:r>
              <a:rPr lang="pt-PT" sz="2600">
                <a:ea typeface="+mn-lt"/>
                <a:cs typeface="+mn-lt"/>
              </a:rPr>
              <a:t>) for </a:t>
            </a:r>
            <a:r>
              <a:rPr lang="pt-PT" sz="2600" err="1">
                <a:ea typeface="+mn-lt"/>
                <a:cs typeface="+mn-lt"/>
              </a:rPr>
              <a:t>new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3023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Top-K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Diverse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Top-k </a:t>
            </a:r>
            <a:r>
              <a:rPr lang="pt-PT" sz="3000" err="1">
                <a:ea typeface="+mn-lt"/>
                <a:cs typeface="+mn-lt"/>
              </a:rPr>
              <a:t>recommendations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might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very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redundant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Someone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who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I </a:t>
            </a:r>
            <a:r>
              <a:rPr lang="pt-PT" sz="2600" err="1">
                <a:ea typeface="+mn-lt"/>
                <a:cs typeface="+mn-lt"/>
              </a:rPr>
              <a:t>also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will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likely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enjoy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II,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III,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IV,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V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Diverse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recommendations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are </a:t>
            </a:r>
            <a:r>
              <a:rPr lang="pt-PT" sz="2600" err="1">
                <a:ea typeface="+mn-lt"/>
                <a:cs typeface="+mn-lt"/>
              </a:rPr>
              <a:t>multi-faceted</a:t>
            </a:r>
            <a:r>
              <a:rPr lang="pt-PT" sz="2600">
                <a:ea typeface="+mn-lt"/>
                <a:cs typeface="+mn-lt"/>
              </a:rPr>
              <a:t> &amp;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want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hedge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our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Maybe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recommend</a:t>
            </a:r>
            <a:r>
              <a:rPr lang="pt-PT" sz="260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Rocky</a:t>
            </a:r>
            <a:r>
              <a:rPr lang="pt-PT" sz="2600">
                <a:ea typeface="+mn-lt"/>
                <a:cs typeface="+mn-lt"/>
              </a:rPr>
              <a:t> II, </a:t>
            </a:r>
            <a:r>
              <a:rPr lang="pt-PT" sz="2600" err="1">
                <a:ea typeface="+mn-lt"/>
                <a:cs typeface="+mn-lt"/>
              </a:rPr>
              <a:t>Always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Sunny</a:t>
            </a:r>
            <a:r>
              <a:rPr lang="pt-PT" sz="2600">
                <a:ea typeface="+mn-lt"/>
                <a:cs typeface="+mn-lt"/>
              </a:rPr>
              <a:t> in Philadelphia, </a:t>
            </a:r>
            <a:r>
              <a:rPr lang="pt-PT" sz="2600" err="1">
                <a:ea typeface="+mn-lt"/>
                <a:cs typeface="+mn-lt"/>
              </a:rPr>
              <a:t>Robin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Hood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PT" sz="260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Solution</a:t>
            </a:r>
            <a:r>
              <a:rPr lang="pt-PT" sz="3000">
                <a:ea typeface="+mn-lt"/>
                <a:cs typeface="+mn-lt"/>
              </a:rPr>
              <a:t>: Maximal Marginal </a:t>
            </a:r>
            <a:r>
              <a:rPr lang="pt-PT" sz="3000" err="1">
                <a:ea typeface="+mn-lt"/>
                <a:cs typeface="+mn-lt"/>
              </a:rPr>
              <a:t>Relevance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Pick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recommendations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one</a:t>
            </a:r>
            <a:r>
              <a:rPr lang="pt-PT" sz="2600">
                <a:ea typeface="+mn-lt"/>
                <a:cs typeface="+mn-lt"/>
              </a:rPr>
              <a:t>-</a:t>
            </a:r>
            <a:r>
              <a:rPr lang="pt-PT" sz="2600" err="1">
                <a:ea typeface="+mn-lt"/>
                <a:cs typeface="+mn-lt"/>
              </a:rPr>
              <a:t>at</a:t>
            </a:r>
            <a:r>
              <a:rPr lang="pt-PT" sz="2600">
                <a:ea typeface="+mn-lt"/>
                <a:cs typeface="+mn-lt"/>
              </a:rPr>
              <a:t>-a-time.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Select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item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most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likely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like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most</a:t>
            </a:r>
            <a:r>
              <a:rPr lang="pt-PT" sz="2600">
                <a:ea typeface="+mn-lt"/>
                <a:cs typeface="+mn-lt"/>
              </a:rPr>
              <a:t> dissimilar </a:t>
            </a:r>
            <a:r>
              <a:rPr lang="pt-PT" sz="2600" err="1">
                <a:ea typeface="+mn-lt"/>
                <a:cs typeface="+mn-lt"/>
              </a:rPr>
              <a:t>from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existing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recommendations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284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Recommendation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been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widely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applied</a:t>
            </a:r>
            <a:r>
              <a:rPr lang="pt-PT" sz="3000">
                <a:ea typeface="+mn-lt"/>
                <a:cs typeface="+mn-lt"/>
              </a:rPr>
              <a:t> in online </a:t>
            </a:r>
            <a:r>
              <a:rPr lang="pt-PT" sz="3000" err="1">
                <a:ea typeface="+mn-lt"/>
                <a:cs typeface="+mn-lt"/>
              </a:rPr>
              <a:t>services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>
                <a:ea typeface="+mn-lt"/>
                <a:cs typeface="+mn-lt"/>
              </a:rPr>
              <a:t>E-commerce, </a:t>
            </a:r>
            <a:r>
              <a:rPr lang="pt-PT" sz="2600" b="1" err="1">
                <a:solidFill>
                  <a:schemeClr val="accent1"/>
                </a:solidFill>
                <a:ea typeface="+mn-lt"/>
                <a:cs typeface="+mn-lt"/>
              </a:rPr>
              <a:t>Content</a:t>
            </a:r>
            <a:r>
              <a:rPr lang="pt-PT" sz="26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pt-PT" sz="2600" b="1" err="1">
                <a:solidFill>
                  <a:schemeClr val="accent1"/>
                </a:solidFill>
                <a:ea typeface="+mn-lt"/>
                <a:cs typeface="+mn-lt"/>
              </a:rPr>
              <a:t>Sharing</a:t>
            </a:r>
            <a:r>
              <a:rPr lang="pt-PT" sz="2600">
                <a:ea typeface="+mn-lt"/>
                <a:cs typeface="+mn-lt"/>
              </a:rPr>
              <a:t>, Social </a:t>
            </a:r>
            <a:r>
              <a:rPr lang="pt-PT" sz="2600" err="1">
                <a:ea typeface="+mn-lt"/>
                <a:cs typeface="+mn-lt"/>
              </a:rPr>
              <a:t>Networking</a:t>
            </a:r>
            <a:r>
              <a:rPr lang="pt-PT" sz="2600">
                <a:ea typeface="+mn-lt"/>
                <a:cs typeface="+mn-lt"/>
              </a:rPr>
              <a:t> ... 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9" name="Imagem 8" descr="Uma imagem com texto, Telemóvel, captura de ecrã, aparelho&#10;&#10;Descrição gerada automaticamente">
            <a:extLst>
              <a:ext uri="{FF2B5EF4-FFF2-40B4-BE49-F238E27FC236}">
                <a16:creationId xmlns:a16="http://schemas.microsoft.com/office/drawing/2014/main" id="{DB0BBA77-EEE6-5D11-CF3C-59004E0B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77" y="2274720"/>
            <a:ext cx="9036218" cy="41935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34D532-A3DB-B6D2-AAD8-BAFC6ECB91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3277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Feedback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Loops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/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Echo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Chambers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err="1">
                <a:ea typeface="+mn-lt"/>
                <a:cs typeface="+mn-lt"/>
              </a:rPr>
              <a:t>Users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always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get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recommended</a:t>
            </a:r>
            <a:r>
              <a:rPr lang="pt-PT" sz="3000">
                <a:ea typeface="+mn-lt"/>
                <a:cs typeface="+mn-lt"/>
              </a:rPr>
              <a:t> similar </a:t>
            </a:r>
            <a:r>
              <a:rPr lang="pt-PT" sz="3000" err="1">
                <a:ea typeface="+mn-lt"/>
                <a:cs typeface="+mn-lt"/>
              </a:rPr>
              <a:t>content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>
                <a:ea typeface="+mn-lt"/>
                <a:cs typeface="+mn-lt"/>
              </a:rPr>
              <a:t> are </a:t>
            </a:r>
            <a:r>
              <a:rPr lang="pt-PT" sz="3000" err="1">
                <a:ea typeface="+mn-lt"/>
                <a:cs typeface="+mn-lt"/>
              </a:rPr>
              <a:t>unable</a:t>
            </a:r>
            <a:r>
              <a:rPr lang="pt-PT" sz="300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discover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new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content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might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>
                <a:ea typeface="+mn-lt"/>
                <a:cs typeface="+mn-lt"/>
              </a:rPr>
              <a:t>.</a:t>
            </a:r>
            <a:endParaRPr lang="pt-PT" sz="3000"/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Exploration-Exploitation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Dilemma</a:t>
            </a:r>
            <a:endParaRPr lang="pt-PT" sz="26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Common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problem</a:t>
            </a:r>
            <a:r>
              <a:rPr lang="pt-PT" sz="2200">
                <a:ea typeface="+mn-lt"/>
                <a:cs typeface="+mn-lt"/>
              </a:rPr>
              <a:t> in “online </a:t>
            </a:r>
            <a:r>
              <a:rPr lang="pt-PT" sz="2200" err="1">
                <a:ea typeface="+mn-lt"/>
                <a:cs typeface="+mn-lt"/>
              </a:rPr>
              <a:t>learning</a:t>
            </a:r>
            <a:r>
              <a:rPr lang="pt-PT" sz="2200">
                <a:ea typeface="+mn-lt"/>
                <a:cs typeface="+mn-lt"/>
              </a:rPr>
              <a:t>” </a:t>
            </a:r>
            <a:r>
              <a:rPr lang="pt-PT" sz="2200" err="1">
                <a:ea typeface="+mn-lt"/>
                <a:cs typeface="+mn-lt"/>
              </a:rPr>
              <a:t>settings</a:t>
            </a: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Pure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Exploration</a:t>
            </a:r>
            <a:r>
              <a:rPr lang="pt-PT" sz="2600">
                <a:ea typeface="+mn-lt"/>
                <a:cs typeface="+mn-lt"/>
              </a:rPr>
              <a:t>: show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random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content</a:t>
            </a:r>
            <a:endParaRPr lang="pt-PT" sz="26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Users</a:t>
            </a:r>
            <a:r>
              <a:rPr lang="pt-PT" sz="2200">
                <a:ea typeface="+mn-lt"/>
                <a:cs typeface="+mn-lt"/>
              </a:rPr>
              <a:t> can </a:t>
            </a:r>
            <a:r>
              <a:rPr lang="pt-PT" sz="2200" err="1">
                <a:ea typeface="+mn-lt"/>
                <a:cs typeface="+mn-lt"/>
              </a:rPr>
              <a:t>discover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interests</a:t>
            </a:r>
            <a:r>
              <a:rPr lang="pt-PT" sz="2200">
                <a:ea typeface="+mn-lt"/>
                <a:cs typeface="+mn-lt"/>
              </a:rPr>
              <a:t>, </a:t>
            </a:r>
            <a:r>
              <a:rPr lang="pt-PT" sz="2200" err="1">
                <a:ea typeface="+mn-lt"/>
                <a:cs typeface="+mn-lt"/>
              </a:rPr>
              <a:t>but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will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likely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be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unsatisfied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Pure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Exploitation</a:t>
            </a:r>
            <a:r>
              <a:rPr lang="pt-PT" sz="2600">
                <a:ea typeface="+mn-lt"/>
                <a:cs typeface="+mn-lt"/>
              </a:rPr>
              <a:t>: show </a:t>
            </a:r>
            <a:r>
              <a:rPr lang="pt-PT" sz="2600" err="1">
                <a:ea typeface="+mn-lt"/>
                <a:cs typeface="+mn-lt"/>
              </a:rPr>
              <a:t>users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content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they’re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likely</a:t>
            </a:r>
            <a:r>
              <a:rPr lang="pt-PT" sz="260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like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sz="2200" err="1">
                <a:ea typeface="+mn-lt"/>
                <a:cs typeface="+mn-lt"/>
              </a:rPr>
              <a:t>Users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can’t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discover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new</a:t>
            </a:r>
            <a:r>
              <a:rPr lang="pt-PT" sz="2200">
                <a:ea typeface="+mn-lt"/>
                <a:cs typeface="+mn-lt"/>
              </a:rPr>
              <a:t> </a:t>
            </a:r>
            <a:r>
              <a:rPr lang="pt-PT" sz="2200" err="1">
                <a:ea typeface="+mn-lt"/>
                <a:cs typeface="+mn-lt"/>
              </a:rPr>
              <a:t>interests</a:t>
            </a:r>
            <a:endParaRPr lang="pt-PT" sz="220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pt-PT" sz="22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Find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tradeoff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between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exploration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exploitation</a:t>
            </a:r>
            <a:r>
              <a:rPr lang="pt-PT" sz="26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BF4139-033E-CCEF-60C6-8F916C1341B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  <p:pic>
        <p:nvPicPr>
          <p:cNvPr id="3" name="Imagem 2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23FE217B-83CC-96E8-0715-352D781C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763" y="4972050"/>
            <a:ext cx="32099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Recommender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"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pt-PT" sz="3000">
              <a:ea typeface="+mn-lt"/>
              <a:cs typeface="+mn-lt"/>
            </a:endParaRPr>
          </a:p>
          <a:p>
            <a:pPr algn="ctr">
              <a:buNone/>
            </a:pPr>
            <a:endParaRPr lang="pt-PT" sz="3000">
              <a:ea typeface="+mn-lt"/>
              <a:cs typeface="+mn-lt"/>
            </a:endParaRPr>
          </a:p>
          <a:p>
            <a:pPr algn="ctr">
              <a:buNone/>
            </a:pPr>
            <a:endParaRPr lang="pt-PT" sz="3000">
              <a:ea typeface="+mn-lt"/>
              <a:cs typeface="+mn-lt"/>
            </a:endParaRPr>
          </a:p>
          <a:p>
            <a:pPr algn="ctr">
              <a:buNone/>
            </a:pPr>
            <a:r>
              <a:rPr lang="pt-PT" sz="3600" err="1">
                <a:ea typeface="+mn-lt"/>
                <a:cs typeface="+mn-lt"/>
              </a:rPr>
              <a:t>Estimate</a:t>
            </a:r>
            <a:r>
              <a:rPr lang="pt-PT" sz="3600">
                <a:ea typeface="+mn-lt"/>
                <a:cs typeface="+mn-lt"/>
              </a:rPr>
              <a:t> a </a:t>
            </a:r>
            <a:r>
              <a:rPr lang="pt-PT" sz="3600" b="1" err="1">
                <a:ea typeface="+mn-lt"/>
                <a:cs typeface="+mn-lt"/>
              </a:rPr>
              <a:t>utility</a:t>
            </a:r>
            <a:r>
              <a:rPr lang="pt-PT" sz="3600" b="1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function</a:t>
            </a:r>
            <a:r>
              <a:rPr lang="pt-PT" sz="3600" b="1">
                <a:ea typeface="+mn-lt"/>
                <a:cs typeface="+mn-lt"/>
              </a:rPr>
              <a:t> </a:t>
            </a:r>
          </a:p>
          <a:p>
            <a:pPr algn="ctr">
              <a:buNone/>
            </a:pPr>
            <a:r>
              <a:rPr lang="pt-PT" sz="3600">
                <a:ea typeface="+mn-lt"/>
                <a:cs typeface="+mn-lt"/>
              </a:rPr>
              <a:t>to </a:t>
            </a:r>
            <a:r>
              <a:rPr lang="pt-PT" sz="3600" b="1" err="1">
                <a:ea typeface="+mn-lt"/>
                <a:cs typeface="+mn-lt"/>
              </a:rPr>
              <a:t>predict</a:t>
            </a:r>
            <a:r>
              <a:rPr lang="pt-PT" sz="3600">
                <a:ea typeface="+mn-lt"/>
                <a:cs typeface="+mn-lt"/>
              </a:rPr>
              <a:t> </a:t>
            </a:r>
            <a:r>
              <a:rPr lang="pt-PT" sz="3600" err="1">
                <a:ea typeface="+mn-lt"/>
                <a:cs typeface="+mn-lt"/>
              </a:rPr>
              <a:t>how</a:t>
            </a:r>
            <a:endParaRPr lang="pt-PT" sz="3600"/>
          </a:p>
          <a:p>
            <a:pPr marL="0" indent="0" algn="ctr">
              <a:buNone/>
            </a:pPr>
            <a:r>
              <a:rPr lang="pt-PT" sz="3600">
                <a:ea typeface="+mn-lt"/>
                <a:cs typeface="+mn-lt"/>
              </a:rPr>
              <a:t>a </a:t>
            </a:r>
            <a:r>
              <a:rPr lang="pt-PT" sz="3600" err="1">
                <a:ea typeface="+mn-lt"/>
                <a:cs typeface="+mn-lt"/>
              </a:rPr>
              <a:t>user</a:t>
            </a:r>
            <a:r>
              <a:rPr lang="pt-PT" sz="3600">
                <a:ea typeface="+mn-lt"/>
                <a:cs typeface="+mn-lt"/>
              </a:rPr>
              <a:t> </a:t>
            </a:r>
            <a:r>
              <a:rPr lang="pt-PT" sz="3600" err="1">
                <a:ea typeface="+mn-lt"/>
                <a:cs typeface="+mn-lt"/>
              </a:rPr>
              <a:t>will</a:t>
            </a:r>
            <a:r>
              <a:rPr lang="pt-PT" sz="360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like</a:t>
            </a:r>
            <a:r>
              <a:rPr lang="pt-PT" sz="3600" b="1">
                <a:ea typeface="+mn-lt"/>
                <a:cs typeface="+mn-lt"/>
              </a:rPr>
              <a:t> </a:t>
            </a:r>
            <a:r>
              <a:rPr lang="pt-PT" sz="3600" err="1">
                <a:ea typeface="+mn-lt"/>
                <a:cs typeface="+mn-lt"/>
              </a:rPr>
              <a:t>an</a:t>
            </a:r>
            <a:r>
              <a:rPr lang="pt-PT" sz="3600">
                <a:ea typeface="+mn-lt"/>
                <a:cs typeface="+mn-lt"/>
              </a:rPr>
              <a:t> item.</a:t>
            </a:r>
            <a:endParaRPr lang="pt-PT" sz="3200"/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C04546-6432-8EAF-A578-E6A665A1530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73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Cara humana, vestuário, mulher&#10;&#10;Descrição gerada automaticamente">
            <a:extLst>
              <a:ext uri="{FF2B5EF4-FFF2-40B4-BE49-F238E27FC236}">
                <a16:creationId xmlns:a16="http://schemas.microsoft.com/office/drawing/2014/main" id="{8E7DE612-8201-1F76-88E9-CE62F76E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8" y="1245520"/>
            <a:ext cx="8124825" cy="52292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E524D91-627F-4C9F-CEB5-E21E0F419EED}"/>
              </a:ext>
            </a:extLst>
          </p:cNvPr>
          <p:cNvSpPr/>
          <p:nvPr/>
        </p:nvSpPr>
        <p:spPr>
          <a:xfrm>
            <a:off x="3799973" y="4120815"/>
            <a:ext cx="5083342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...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3920344" y="1331355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/>
              <a:t>Is </a:t>
            </a:r>
            <a:r>
              <a:rPr lang="pt-PT" sz="3000" err="1"/>
              <a:t>relevant</a:t>
            </a:r>
            <a:r>
              <a:rPr lang="pt-PT" sz="3000"/>
              <a:t> to </a:t>
            </a:r>
            <a:r>
              <a:rPr lang="pt-PT" sz="3000" err="1"/>
              <a:t>the</a:t>
            </a:r>
            <a:r>
              <a:rPr lang="pt-PT" sz="3000"/>
              <a:t> </a:t>
            </a:r>
            <a:r>
              <a:rPr lang="pt-PT" sz="3000" err="1"/>
              <a:t>iser</a:t>
            </a:r>
            <a:r>
              <a:rPr lang="pt-PT" sz="3000"/>
              <a:t>: </a:t>
            </a:r>
            <a:r>
              <a:rPr lang="pt-PT" sz="3000" err="1"/>
              <a:t>personalized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id="{B94B5D88-2EEF-F85C-3E71-EFD608CC340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5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...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Is </a:t>
            </a:r>
            <a:r>
              <a:rPr lang="pt-PT" sz="3000" err="1">
                <a:ea typeface="+mn-lt"/>
                <a:cs typeface="+mn-lt"/>
              </a:rPr>
              <a:t>diverse</a:t>
            </a:r>
            <a:r>
              <a:rPr lang="pt-PT" sz="3000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PT" sz="2600" err="1">
                <a:ea typeface="+mn-lt"/>
                <a:cs typeface="+mn-lt"/>
              </a:rPr>
              <a:t>It</a:t>
            </a:r>
            <a:r>
              <a:rPr lang="pt-PT" sz="2600">
                <a:ea typeface="+mn-lt"/>
                <a:cs typeface="+mn-lt"/>
              </a:rPr>
              <a:t> representes </a:t>
            </a:r>
            <a:r>
              <a:rPr lang="pt-PT" sz="2600" err="1">
                <a:ea typeface="+mn-lt"/>
                <a:cs typeface="+mn-lt"/>
              </a:rPr>
              <a:t>multiple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possible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interests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one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user</a:t>
            </a:r>
            <a:endParaRPr lang="pt-PT" sz="26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design gráfico, Cara humana, ficção, pessoa&#10;&#10;Descrição gerada automaticamente">
            <a:extLst>
              <a:ext uri="{FF2B5EF4-FFF2-40B4-BE49-F238E27FC236}">
                <a16:creationId xmlns:a16="http://schemas.microsoft.com/office/drawing/2014/main" id="{30E99D39-E896-DB51-C5F3-17422470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61" y="2578518"/>
            <a:ext cx="8124825" cy="254317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B25130D7-243A-CF2B-FC67-B91CE270CF3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626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Good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Recommendation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Recommender</a:t>
            </a:r>
            <a:r>
              <a:rPr lang="pt-PT" sz="9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err="1">
                <a:solidFill>
                  <a:srgbClr val="FFFFFF"/>
                </a:solidFill>
                <a:ea typeface="+mn-lt"/>
                <a:cs typeface="+mn-lt"/>
              </a:rPr>
              <a:t>Systems</a:t>
            </a:r>
            <a:endParaRPr lang="pt-PT" err="1">
              <a:ea typeface="+mn-lt"/>
              <a:cs typeface="+mn-lt"/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21329"/>
            <a:ext cx="10949020" cy="5051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>
                <a:ea typeface="+mn-lt"/>
                <a:cs typeface="+mn-lt"/>
              </a:rPr>
              <a:t>Does </a:t>
            </a:r>
            <a:r>
              <a:rPr lang="pt-PT" sz="3000" err="1">
                <a:ea typeface="+mn-lt"/>
                <a:cs typeface="+mn-lt"/>
              </a:rPr>
              <a:t>not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recommend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items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already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knows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r>
              <a:rPr lang="pt-PT" sz="3000">
                <a:ea typeface="+mn-lt"/>
                <a:cs typeface="+mn-lt"/>
              </a:rPr>
              <a:t>Expandas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user's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taste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into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neighboring</a:t>
            </a:r>
            <a:r>
              <a:rPr lang="pt-PT" sz="300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areas</a:t>
            </a:r>
            <a:r>
              <a:rPr lang="pt-PT" sz="3000">
                <a:ea typeface="+mn-lt"/>
                <a:cs typeface="+mn-lt"/>
              </a:rPr>
              <a:t>.</a:t>
            </a:r>
          </a:p>
          <a:p>
            <a:endParaRPr lang="pt-PT" sz="3000">
              <a:ea typeface="+mn-lt"/>
              <a:cs typeface="+mn-lt"/>
            </a:endParaRPr>
          </a:p>
          <a:p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>
              <a:ea typeface="+mn-lt"/>
              <a:cs typeface="+mn-lt"/>
            </a:endParaRPr>
          </a:p>
        </p:txBody>
      </p:sp>
      <p:pic>
        <p:nvPicPr>
          <p:cNvPr id="6" name="Imagem 5" descr="Uma imagem com texto, Cara humana, pessoa, póster&#10;&#10;Descrição gerada automaticamente">
            <a:extLst>
              <a:ext uri="{FF2B5EF4-FFF2-40B4-BE49-F238E27FC236}">
                <a16:creationId xmlns:a16="http://schemas.microsoft.com/office/drawing/2014/main" id="{1EEFA886-4385-D039-58F2-F9ED4E21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3" y="3119939"/>
            <a:ext cx="6772275" cy="2924175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5D50EA3C-3ADE-1D6D-58BC-22F733333E5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19</a:t>
            </a:r>
            <a:endParaRPr lang="pt-PT">
              <a:solidFill>
                <a:srgbClr val="000000"/>
              </a:solidFill>
              <a:latin typeface="Aptos" panose="020B000402020202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240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50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50</vt:i4>
      </vt:variant>
    </vt:vector>
  </HeadingPairs>
  <TitlesOfParts>
    <vt:vector size="51" baseType="lpstr">
      <vt:lpstr>Tema do Office</vt:lpstr>
      <vt:lpstr>Apresentação do PowerPoint</vt:lpstr>
      <vt:lpstr>From Search to Recommendation</vt:lpstr>
      <vt:lpstr>Recommender Systems </vt:lpstr>
      <vt:lpstr>Recommender Systems</vt:lpstr>
      <vt:lpstr>Recommender Systems</vt:lpstr>
      <vt:lpstr>The "Recommender Problem"</vt:lpstr>
      <vt:lpstr>A Good Recommendation...</vt:lpstr>
      <vt:lpstr>A Good Recommendation...</vt:lpstr>
      <vt:lpstr>A Good Recommendation</vt:lpstr>
      <vt:lpstr>Top K Recommendations</vt:lpstr>
      <vt:lpstr>Recommender Systems</vt:lpstr>
      <vt:lpstr>Recommender Systems Setup</vt:lpstr>
      <vt:lpstr>Recommender Systems Setup</vt:lpstr>
      <vt:lpstr>Recommender Systems Taxonomy</vt:lpstr>
      <vt:lpstr>Non-Personalized Recommender Systems </vt:lpstr>
      <vt:lpstr>Non-Personalized Recommender Systems</vt:lpstr>
      <vt:lpstr>Content-Based Recommendations</vt:lpstr>
      <vt:lpstr>Content-Based Recommendations</vt:lpstr>
      <vt:lpstr>Content-Based Recommendations</vt:lpstr>
      <vt:lpstr>Content-Based Recommendations</vt:lpstr>
      <vt:lpstr>Content-Based Recommendations</vt:lpstr>
      <vt:lpstr>Content-Based Recommendations:    Classification Model</vt:lpstr>
      <vt:lpstr>Content-Based Recommendations:    Classification Model</vt:lpstr>
      <vt:lpstr>Collaborative Filtering</vt:lpstr>
      <vt:lpstr>Collaborative Filtering: User-User</vt:lpstr>
      <vt:lpstr>Collaborative Filtering: Nearest-User</vt:lpstr>
      <vt:lpstr>Collaborative Filtering: User-User</vt:lpstr>
      <vt:lpstr>Collaborative Filtering: Item-Item</vt:lpstr>
      <vt:lpstr>Collaborative Filtering: Item-Item</vt:lpstr>
      <vt:lpstr>Collaborative Filtering: Item-Item</vt:lpstr>
      <vt:lpstr>Collaborative Filtering: Item-Item</vt:lpstr>
      <vt:lpstr>Collaborative Filtering: Feature-Based</vt:lpstr>
      <vt:lpstr>Collaborative Filtering: Feature-Based</vt:lpstr>
      <vt:lpstr>Collaborative Filtering: Feature-Based</vt:lpstr>
      <vt:lpstr>Collaborative Filtering: Feature-Based</vt:lpstr>
      <vt:lpstr>Matrix Factorization</vt:lpstr>
      <vt:lpstr>Matrix Factorization</vt:lpstr>
      <vt:lpstr>Matrix Factorization</vt:lpstr>
      <vt:lpstr>Matrix Factorization</vt:lpstr>
      <vt:lpstr>Matrix Factorization</vt:lpstr>
      <vt:lpstr>Matrix Factorization</vt:lpstr>
      <vt:lpstr>Collaborative Filtering</vt:lpstr>
      <vt:lpstr>Hybrid Methods</vt:lpstr>
      <vt:lpstr>Evaluation</vt:lpstr>
      <vt:lpstr>Evaluation</vt:lpstr>
      <vt:lpstr>Evaluating Predictions</vt:lpstr>
      <vt:lpstr>Problems with Error Measures</vt:lpstr>
      <vt:lpstr>Cold-Start Problem</vt:lpstr>
      <vt:lpstr>Top-K vs Diverse Recommendations</vt:lpstr>
      <vt:lpstr>Feedback Loops / Echo Chambers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2024-11-17T17:08:21Z</dcterms:created>
  <dcterms:modified xsi:type="dcterms:W3CDTF">2024-11-21T20:45:37Z</dcterms:modified>
</cp:coreProperties>
</file>